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4"/>
  </p:sldMasterIdLst>
  <p:notesMasterIdLst>
    <p:notesMasterId r:id="rId35"/>
  </p:notesMasterIdLst>
  <p:sldIdLst>
    <p:sldId id="258" r:id="rId25"/>
    <p:sldId id="259" r:id="rId26"/>
    <p:sldId id="264" r:id="rId27"/>
    <p:sldId id="270" r:id="rId28"/>
    <p:sldId id="257" r:id="rId29"/>
    <p:sldId id="267" r:id="rId30"/>
    <p:sldId id="262" r:id="rId31"/>
    <p:sldId id="261" r:id="rId32"/>
    <p:sldId id="266" r:id="rId33"/>
    <p:sldId id="269" r:id="rId3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Torres" initials="JT"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6747" autoAdjust="0"/>
  </p:normalViewPr>
  <p:slideViewPr>
    <p:cSldViewPr snapToGrid="0">
      <p:cViewPr varScale="1">
        <p:scale>
          <a:sx n="52" d="100"/>
          <a:sy n="52" d="100"/>
        </p:scale>
        <p:origin x="907" y="3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2AE24E5-58E0-4123-88B1-4556259219E2}" type="datetimeFigureOut">
              <a:rPr lang="en-US" smtClean="0"/>
              <a:t>12/2/2016</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5118CC3-4590-4281-8524-B3F3C447CEF4}" type="slidenum">
              <a:rPr lang="en-US" smtClean="0"/>
              <a:t>‹#›</a:t>
            </a:fld>
            <a:endParaRPr lang="en-US" dirty="0"/>
          </a:p>
        </p:txBody>
      </p:sp>
    </p:spTree>
    <p:extLst>
      <p:ext uri="{BB962C8B-B14F-4D97-AF65-F5344CB8AC3E}">
        <p14:creationId xmlns:p14="http://schemas.microsoft.com/office/powerpoint/2010/main" val="279448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t>1</a:t>
            </a:fld>
            <a:endParaRPr lang="en-US" dirty="0"/>
          </a:p>
        </p:txBody>
      </p:sp>
    </p:spTree>
    <p:extLst>
      <p:ext uri="{BB962C8B-B14F-4D97-AF65-F5344CB8AC3E}">
        <p14:creationId xmlns:p14="http://schemas.microsoft.com/office/powerpoint/2010/main" val="318609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t>10</a:t>
            </a:fld>
            <a:endParaRPr lang="en-US" dirty="0"/>
          </a:p>
        </p:txBody>
      </p:sp>
    </p:spTree>
    <p:extLst>
      <p:ext uri="{BB962C8B-B14F-4D97-AF65-F5344CB8AC3E}">
        <p14:creationId xmlns:p14="http://schemas.microsoft.com/office/powerpoint/2010/main" val="268153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rPr>
              <a:t>Kennecott (North</a:t>
            </a:r>
            <a:r>
              <a:rPr lang="en-US" baseline="0" dirty="0">
                <a:solidFill>
                  <a:schemeClr val="tx1"/>
                </a:solidFill>
              </a:rPr>
              <a:t> Zone) and Kennecott (South Zone) are located near Salt Lake City, Utah. A legacy of mining has altered the landscape over approximately 110 years, carving into the mountains forming Bingham Canyon Mine and building up infrastructure to support mining activities. The legacy and current operations span approximately 96,000 acres along the Oquirrh Mountains, with:</a:t>
            </a:r>
          </a:p>
          <a:p>
            <a:pPr marL="0" indent="0">
              <a:buFont typeface="Arial" panose="020B0604020202020204" pitchFamily="34" charset="0"/>
              <a:buNone/>
            </a:pPr>
            <a:r>
              <a:rPr lang="en-US" baseline="0" dirty="0">
                <a:solidFill>
                  <a:schemeClr val="tx1"/>
                </a:solidFill>
              </a:rPr>
              <a:t> </a:t>
            </a:r>
          </a:p>
          <a:p>
            <a:pPr marL="628650" lvl="1" indent="-171450">
              <a:buFont typeface="Arial" panose="020B0604020202020204" pitchFamily="34" charset="0"/>
              <a:buChar char="•"/>
            </a:pPr>
            <a:r>
              <a:rPr lang="en-US" baseline="0" dirty="0">
                <a:solidFill>
                  <a:schemeClr val="tx1"/>
                </a:solidFill>
              </a:rPr>
              <a:t>The Kennecott South Zone focused around the mining, milling, and waste management facilities associated with the Bingham Canyon Mine</a:t>
            </a:r>
          </a:p>
          <a:p>
            <a:pPr marL="628650" lvl="1" indent="-171450">
              <a:buFont typeface="Arial" panose="020B0604020202020204" pitchFamily="34" charset="0"/>
              <a:buChar char="•"/>
            </a:pPr>
            <a:r>
              <a:rPr lang="en-US" baseline="0" dirty="0">
                <a:solidFill>
                  <a:schemeClr val="tx1"/>
                </a:solidFill>
              </a:rPr>
              <a:t>The Kennecott North Zone focused around the legacy milling, current refining and smelting, and waste management facilities near the shoreline of the Great Salt Lake.</a:t>
            </a:r>
          </a:p>
          <a:p>
            <a:pPr marL="0" lv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Currently ore mined in the South Zone is transported to the North Zone via a slurry pipeline that connects the two zones.  The ore is then smelted and refined in the North Zone. In the past these two zones were connected by a series of railroads.</a:t>
            </a:r>
            <a:endParaRPr lang="en-US" dirty="0">
              <a:solidFill>
                <a:schemeClr val="tx1"/>
              </a:solidFill>
            </a:endParaRPr>
          </a:p>
          <a:p>
            <a:pPr marL="171450" indent="-1714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dirty="0">
                <a:solidFill>
                  <a:schemeClr val="tx1"/>
                </a:solidFill>
              </a:rPr>
              <a:t>This map </a:t>
            </a:r>
            <a:r>
              <a:rPr lang="en-US" baseline="0" dirty="0">
                <a:solidFill>
                  <a:schemeClr val="tx1"/>
                </a:solidFill>
              </a:rPr>
              <a:t>primarily </a:t>
            </a:r>
            <a:r>
              <a:rPr lang="en-US" dirty="0">
                <a:solidFill>
                  <a:schemeClr val="tx1"/>
                </a:solidFill>
              </a:rPr>
              <a:t>shows</a:t>
            </a:r>
            <a:r>
              <a:rPr lang="en-US" baseline="0" dirty="0">
                <a:solidFill>
                  <a:schemeClr val="tx1"/>
                </a:solidFill>
              </a:rPr>
              <a:t> the features of the Kennecott zones and surrounding areas:</a:t>
            </a:r>
          </a:p>
          <a:p>
            <a:pPr marL="628650" lvl="1" indent="-171450">
              <a:buFont typeface="Arial" panose="020B0604020202020204" pitchFamily="34" charset="0"/>
              <a:buChar char="•"/>
            </a:pPr>
            <a:r>
              <a:rPr lang="en-US" baseline="0" dirty="0">
                <a:solidFill>
                  <a:schemeClr val="tx1"/>
                </a:solidFill>
              </a:rPr>
              <a:t>Kennecott North Zone is located west of Salt Lake City, and includes the Township of Magna. </a:t>
            </a:r>
          </a:p>
          <a:p>
            <a:pPr marL="628650" lvl="1" indent="-171450">
              <a:buFont typeface="Arial" panose="020B0604020202020204" pitchFamily="34" charset="0"/>
              <a:buChar char="•"/>
            </a:pPr>
            <a:r>
              <a:rPr lang="en-US" baseline="0" dirty="0">
                <a:solidFill>
                  <a:schemeClr val="tx1"/>
                </a:solidFill>
              </a:rPr>
              <a:t>Kennecott South Zone is located southwest of Salt Lake City and includes the Town of Copperton, and portions of the Cities of West Jordan, South Jordan, Riverton, Herriman, and un-incorporated Salt Lake County.</a:t>
            </a:r>
          </a:p>
          <a:p>
            <a:pPr marL="628650" lvl="1" indent="-171450">
              <a:buFont typeface="Arial" panose="020B0604020202020204" pitchFamily="34" charset="0"/>
              <a:buChar char="•"/>
            </a:pPr>
            <a:r>
              <a:rPr lang="en-US" baseline="0" dirty="0">
                <a:solidFill>
                  <a:schemeClr val="tx1"/>
                </a:solidFill>
              </a:rPr>
              <a:t>The two zones are broken up into 24 Operational Units (OUs), 8 OUs in the North Zone, 15 OUs in the South Zone. Breaking up a large site into smaller parts helps the design and cleanup become more manageable and effective. </a:t>
            </a:r>
          </a:p>
        </p:txBody>
      </p:sp>
      <p:sp>
        <p:nvSpPr>
          <p:cNvPr id="4" name="Slide Number Placeholder 3"/>
          <p:cNvSpPr>
            <a:spLocks noGrp="1"/>
          </p:cNvSpPr>
          <p:nvPr>
            <p:ph type="sldNum" sz="quarter" idx="10"/>
          </p:nvPr>
        </p:nvSpPr>
        <p:spPr/>
        <p:txBody>
          <a:bodyPr/>
          <a:lstStyle/>
          <a:p>
            <a:fld id="{C5118CC3-4590-4281-8524-B3F3C447CEF4}" type="slidenum">
              <a:rPr lang="en-US" smtClean="0"/>
              <a:t>2</a:t>
            </a:fld>
            <a:endParaRPr lang="en-US" dirty="0"/>
          </a:p>
        </p:txBody>
      </p:sp>
    </p:spTree>
    <p:extLst>
      <p:ext uri="{BB962C8B-B14F-4D97-AF65-F5344CB8AC3E}">
        <p14:creationId xmlns:p14="http://schemas.microsoft.com/office/powerpoint/2010/main" val="285079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Since 1906, areas</a:t>
            </a:r>
            <a:r>
              <a:rPr lang="en-US" baseline="0" dirty="0">
                <a:solidFill>
                  <a:schemeClr val="tx1"/>
                </a:solidFill>
              </a:rPr>
              <a:t> within this zone were used to </a:t>
            </a:r>
            <a:r>
              <a:rPr lang="en-US" dirty="0">
                <a:solidFill>
                  <a:schemeClr val="tx1"/>
                </a:solidFill>
              </a:rPr>
              <a:t>process copper, molybdenum, gold and silver-bearing ores which contained various concentrations of other heavy</a:t>
            </a:r>
            <a:r>
              <a:rPr lang="en-US" baseline="0" dirty="0">
                <a:solidFill>
                  <a:schemeClr val="tx1"/>
                </a:solidFill>
              </a:rPr>
              <a:t> metals including arsenic, cadmium, lead and selenium as byproducts</a:t>
            </a:r>
            <a:r>
              <a:rPr lang="en-US"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legacy</a:t>
            </a:r>
            <a:r>
              <a:rPr lang="en-US" baseline="0" dirty="0">
                <a:solidFill>
                  <a:schemeClr val="tx1"/>
                </a:solidFill>
              </a:rPr>
              <a:t> milling, and current refining and smelting operations produced wastewater, sludges, slimes, tailings, slag, and aerial particulate deposits which lead to impacts on surrounding soil, surface water drainages, underlying shallow and principle aquifers, and nearby wetlands</a:t>
            </a:r>
            <a:r>
              <a:rPr lang="en-US" dirty="0">
                <a:solidFill>
                  <a:schemeClr val="tx1"/>
                </a:solidFill>
              </a:rPr>
              <a:t>. The main contaminants of concern are </a:t>
            </a:r>
            <a:r>
              <a:rPr lang="en-US" sz="1200" b="0" i="0" u="none" strike="noStrike" kern="1200" baseline="0" dirty="0">
                <a:solidFill>
                  <a:schemeClr val="tx1"/>
                </a:solidFill>
                <a:latin typeface="+mn-lt"/>
                <a:ea typeface="+mn-ea"/>
                <a:cs typeface="+mn-cs"/>
              </a:rPr>
              <a:t>lead, arsenic, and selenium.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a</a:t>
            </a:r>
            <a:r>
              <a:rPr lang="en-US" sz="1200" kern="1200" baseline="0" dirty="0">
                <a:solidFill>
                  <a:schemeClr val="tx1"/>
                </a:solidFill>
                <a:effectLst/>
                <a:latin typeface="+mn-lt"/>
                <a:ea typeface="+mn-ea"/>
                <a:cs typeface="+mn-cs"/>
              </a:rPr>
              <a:t> result of this widespread contamination, t</a:t>
            </a:r>
            <a:r>
              <a:rPr lang="en-US" sz="1200" kern="1200" dirty="0">
                <a:solidFill>
                  <a:schemeClr val="tx1"/>
                </a:solidFill>
                <a:effectLst/>
                <a:latin typeface="+mn-lt"/>
                <a:ea typeface="+mn-ea"/>
                <a:cs typeface="+mn-cs"/>
              </a:rPr>
              <a:t>he Kennecott North Zone was proposed to the National Priorities List (NPL)  in 1994,</a:t>
            </a:r>
            <a:r>
              <a:rPr lang="en-US" sz="1200" kern="1200" baseline="0" dirty="0">
                <a:solidFill>
                  <a:schemeClr val="tx1"/>
                </a:solidFill>
                <a:effectLst/>
                <a:latin typeface="+mn-lt"/>
                <a:ea typeface="+mn-ea"/>
                <a:cs typeface="+mn-cs"/>
              </a:rPr>
              <a:t> however the site was not finalized on the NPL. </a:t>
            </a:r>
            <a:r>
              <a:rPr lang="en-US" dirty="0">
                <a:solidFill>
                  <a:schemeClr val="tx1"/>
                </a:solidFill>
              </a:rPr>
              <a:t>Kennecott North Zone has employed the same alternative approach as the Kennecott South Zone, which will be discussed later.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Cleanup</a:t>
            </a:r>
            <a:r>
              <a:rPr lang="en-US" baseline="0" dirty="0">
                <a:solidFill>
                  <a:schemeClr val="tx1"/>
                </a:solidFill>
              </a:rPr>
              <a:t> as well as </a:t>
            </a:r>
            <a:r>
              <a:rPr lang="en-US" dirty="0">
                <a:solidFill>
                  <a:schemeClr val="tx1"/>
                </a:solidFill>
              </a:rPr>
              <a:t>active mining operations are ongoing.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t>3</a:t>
            </a:fld>
            <a:endParaRPr lang="en-US" dirty="0"/>
          </a:p>
        </p:txBody>
      </p:sp>
    </p:spTree>
    <p:extLst>
      <p:ext uri="{BB962C8B-B14F-4D97-AF65-F5344CB8AC3E}">
        <p14:creationId xmlns:p14="http://schemas.microsoft.com/office/powerpoint/2010/main" val="17453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rPr>
              <a:t>This is a map of the 8 OUs</a:t>
            </a:r>
            <a:r>
              <a:rPr lang="en-US" baseline="0" dirty="0">
                <a:solidFill>
                  <a:schemeClr val="tx1"/>
                </a:solidFill>
              </a:rPr>
              <a:t> in the </a:t>
            </a:r>
            <a:r>
              <a:rPr lang="en-US" dirty="0">
                <a:solidFill>
                  <a:schemeClr val="tx1"/>
                </a:solidFill>
              </a:rPr>
              <a:t>North Zone</a:t>
            </a:r>
            <a:r>
              <a:rPr lang="en-US" baseline="0" dirty="0">
                <a:solidFill>
                  <a:schemeClr val="tx1"/>
                </a:solidFill>
              </a:rPr>
              <a:t>. </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In addition to the long term management of waste left in place, a particular source of concern is a series of non-contiguous groundwater plumes containing arsenic and selenium in concentrations above wildlife surface water protection standards.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impacted groundwater underlying the Refinery and Smelter enters nearby wetlands through springs and seeps.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Native birds in the wetlands are sensitive to selenium, and could be affected by elevated arsenic concentrations.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Rio Tinto Kennecott Copper (RTKC) is currently evaluating remedies and protection measures for the North End groundwater plumes and the wetlands.</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C5118CC3-4590-4281-8524-B3F3C447CEF4}" type="slidenum">
              <a:rPr lang="en-US" smtClean="0"/>
              <a:t>4</a:t>
            </a:fld>
            <a:endParaRPr lang="en-US" dirty="0"/>
          </a:p>
        </p:txBody>
      </p:sp>
    </p:spTree>
    <p:extLst>
      <p:ext uri="{BB962C8B-B14F-4D97-AF65-F5344CB8AC3E}">
        <p14:creationId xmlns:p14="http://schemas.microsoft.com/office/powerpoint/2010/main" val="181607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The Kennecott South Zone includes the Bingham Canyon open pit mine, associated waste rock dumps, the Copperton Mill and other historic sites. Mining activities at the site began in the 1860s and continue today. </a:t>
            </a:r>
            <a:r>
              <a:rPr lang="en-US" sz="1200" kern="1200" dirty="0">
                <a:solidFill>
                  <a:schemeClr val="tx1"/>
                </a:solidFill>
                <a:effectLst/>
                <a:latin typeface="+mn-lt"/>
                <a:ea typeface="+mn-ea"/>
                <a:cs typeface="+mn-cs"/>
              </a:rPr>
              <a:t>Operations produced copper, molybdenum, gold</a:t>
            </a:r>
            <a:r>
              <a:rPr lang="en-US" sz="1200" kern="1200" baseline="0" dirty="0">
                <a:solidFill>
                  <a:schemeClr val="tx1"/>
                </a:solidFill>
                <a:effectLst/>
                <a:latin typeface="+mn-lt"/>
                <a:ea typeface="+mn-ea"/>
                <a:cs typeface="+mn-cs"/>
              </a:rPr>
              <a:t> and silver </a:t>
            </a:r>
            <a:r>
              <a:rPr lang="en-US" sz="1200" kern="1200" dirty="0">
                <a:solidFill>
                  <a:schemeClr val="tx1"/>
                </a:solidFill>
                <a:effectLst/>
                <a:latin typeface="+mn-lt"/>
                <a:ea typeface="+mn-ea"/>
                <a:cs typeface="+mn-cs"/>
              </a:rPr>
              <a:t>ores for further processing, with byproducts</a:t>
            </a:r>
            <a:r>
              <a:rPr lang="en-US" sz="1200" kern="1200" baseline="0" dirty="0">
                <a:solidFill>
                  <a:schemeClr val="tx1"/>
                </a:solidFill>
                <a:effectLst/>
                <a:latin typeface="+mn-lt"/>
                <a:ea typeface="+mn-ea"/>
                <a:cs typeface="+mn-cs"/>
              </a:rPr>
              <a:t> including arsenic, cadmium, lead and selenium</a:t>
            </a:r>
            <a:r>
              <a:rPr lang="en-US" sz="1200" kern="1200" dirty="0">
                <a:solidFill>
                  <a:schemeClr val="tx1"/>
                </a:solidFill>
                <a:effectLst/>
                <a:latin typeface="+mn-lt"/>
                <a:ea typeface="+mn-ea"/>
                <a:cs typeface="+mn-cs"/>
              </a:rPr>
              <a:t>. </a:t>
            </a: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chemeClr val="tx1"/>
                </a:solidFill>
              </a:rPr>
              <a:t>Contamination is found in waste rock, tailings, acid mine drainage, process waters, sludges and slimes.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Reuse of waste material (particularly slag) also left a legacy of residual metals around the South Zone</a:t>
            </a:r>
            <a:r>
              <a:rPr lang="en-US"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Contamination in soils,</a:t>
            </a:r>
            <a:r>
              <a:rPr lang="en-US" baseline="0" dirty="0">
                <a:solidFill>
                  <a:schemeClr val="tx1"/>
                </a:solidFill>
              </a:rPr>
              <a:t> sediments and</a:t>
            </a:r>
            <a:r>
              <a:rPr lang="en-US" dirty="0">
                <a:solidFill>
                  <a:schemeClr val="tx1"/>
                </a:solidFill>
              </a:rPr>
              <a:t> groundwater are above</a:t>
            </a:r>
            <a:r>
              <a:rPr lang="en-US" baseline="0" dirty="0">
                <a:solidFill>
                  <a:schemeClr val="tx1"/>
                </a:solidFill>
              </a:rPr>
              <a:t> risk based action levels</a:t>
            </a:r>
            <a:r>
              <a:rPr lang="en-US"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Again, cleanup as well as active mining operations</a:t>
            </a:r>
            <a:r>
              <a:rPr lang="en-US" baseline="0" dirty="0">
                <a:solidFill>
                  <a:schemeClr val="tx1"/>
                </a:solidFill>
              </a:rPr>
              <a:t> are </a:t>
            </a:r>
            <a:r>
              <a:rPr lang="en-US" dirty="0">
                <a:solidFill>
                  <a:schemeClr val="tx1"/>
                </a:solidFill>
              </a:rPr>
              <a:t>ongoing. </a:t>
            </a:r>
          </a:p>
        </p:txBody>
      </p:sp>
      <p:sp>
        <p:nvSpPr>
          <p:cNvPr id="4" name="Slide Number Placeholder 3"/>
          <p:cNvSpPr>
            <a:spLocks noGrp="1"/>
          </p:cNvSpPr>
          <p:nvPr>
            <p:ph type="sldNum" sz="quarter" idx="10"/>
          </p:nvPr>
        </p:nvSpPr>
        <p:spPr/>
        <p:txBody>
          <a:bodyPr/>
          <a:lstStyle/>
          <a:p>
            <a:fld id="{C5118CC3-4590-4281-8524-B3F3C447CEF4}" type="slidenum">
              <a:rPr lang="en-US" smtClean="0"/>
              <a:t>5</a:t>
            </a:fld>
            <a:endParaRPr lang="en-US" dirty="0"/>
          </a:p>
        </p:txBody>
      </p:sp>
    </p:spTree>
    <p:extLst>
      <p:ext uri="{BB962C8B-B14F-4D97-AF65-F5344CB8AC3E}">
        <p14:creationId xmlns:p14="http://schemas.microsoft.com/office/powerpoint/2010/main" val="79712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rPr>
              <a:t>This is a map of the 15 OUs</a:t>
            </a:r>
            <a:r>
              <a:rPr lang="en-US" baseline="0" dirty="0">
                <a:solidFill>
                  <a:schemeClr val="tx1"/>
                </a:solidFill>
              </a:rPr>
              <a:t> in the South </a:t>
            </a:r>
            <a:r>
              <a:rPr lang="en-US" dirty="0">
                <a:solidFill>
                  <a:schemeClr val="tx1"/>
                </a:solidFill>
              </a:rPr>
              <a:t>Zone</a:t>
            </a:r>
            <a:r>
              <a:rPr lang="en-US" baseline="0" dirty="0">
                <a:solidFill>
                  <a:schemeClr val="tx1"/>
                </a:solidFill>
              </a:rPr>
              <a:t>. </a:t>
            </a:r>
          </a:p>
          <a:p>
            <a:pPr marL="171450" indent="-171450">
              <a:buFont typeface="Arial" panose="020B0604020202020204" pitchFamily="34" charset="0"/>
              <a:buChar char="•"/>
            </a:pPr>
            <a:endParaRPr lang="en-US" baseline="0" dirty="0">
              <a:solidFill>
                <a:schemeClr val="tx1"/>
              </a:solidFill>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In addition to the soil and sediment concerns (which are managed during changes in land use), a large portion of the principle aquifer in the southwest quadrant of Salt Lake Valley was impacted by previous mining practices.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b="0" i="0" u="none" strike="noStrike" kern="1200" baseline="0" dirty="0">
                <a:solidFill>
                  <a:schemeClr val="tx1"/>
                </a:solidFill>
                <a:latin typeface="+mn-lt"/>
                <a:ea typeface="+mn-ea"/>
                <a:cs typeface="+mn-cs"/>
              </a:rPr>
              <a:t>Underlying approximately 72 square miles, the two plumes of mining impacted groundwater contain sulfate and total dissolved solids above the State of Utah’s Primary Drinking Water Standards.</a:t>
            </a:r>
          </a:p>
          <a:p>
            <a:pPr marL="628650" lvl="1" indent="-171450">
              <a:buFont typeface="Arial" panose="020B0604020202020204" pitchFamily="34" charset="0"/>
              <a:buChar char="•"/>
            </a:pPr>
            <a:endParaRPr lang="en-US"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b="0" i="0" u="none" strike="noStrike" kern="1200" baseline="0" dirty="0">
                <a:solidFill>
                  <a:schemeClr val="tx1"/>
                </a:solidFill>
                <a:latin typeface="+mn-lt"/>
                <a:ea typeface="+mn-ea"/>
                <a:cs typeface="+mn-cs"/>
              </a:rPr>
              <a:t>The Zone A Plume (western plume closer to the mine) has a pH around 3 (acidic) and contains metals above the State of Utah’s Primary Drinking Water Standards.</a:t>
            </a:r>
          </a:p>
          <a:p>
            <a:pPr marL="628650" lvl="1" indent="-171450">
              <a:buFont typeface="Arial" panose="020B0604020202020204" pitchFamily="34" charset="0"/>
              <a:buChar char="•"/>
            </a:pPr>
            <a:endParaRPr lang="en-US" baseline="0" dirty="0">
              <a:solidFill>
                <a:schemeClr val="tx1"/>
              </a:solidFill>
            </a:endParaRPr>
          </a:p>
          <a:p>
            <a:pPr marL="628650" lvl="1" indent="-171450">
              <a:buFont typeface="Arial" panose="020B0604020202020204" pitchFamily="34" charset="0"/>
              <a:buChar char="•"/>
            </a:pPr>
            <a:r>
              <a:rPr lang="en-US" baseline="0" dirty="0">
                <a:solidFill>
                  <a:schemeClr val="tx1"/>
                </a:solidFill>
              </a:rPr>
              <a:t>The plumes are being addressed under a CERCLA remedy and a State Of Utah led Natural Resource Damage restoration project, in partnership with Kennecott, Jordan Valley Water Conservancy District, and the Communities of West Jordan, South Jordan, Riverton and Herriman (who are impacted by the groundwater plumes).</a:t>
            </a:r>
          </a:p>
        </p:txBody>
      </p:sp>
      <p:sp>
        <p:nvSpPr>
          <p:cNvPr id="4" name="Slide Number Placeholder 3"/>
          <p:cNvSpPr>
            <a:spLocks noGrp="1"/>
          </p:cNvSpPr>
          <p:nvPr>
            <p:ph type="sldNum" sz="quarter" idx="10"/>
          </p:nvPr>
        </p:nvSpPr>
        <p:spPr/>
        <p:txBody>
          <a:bodyPr/>
          <a:lstStyle/>
          <a:p>
            <a:fld id="{C5118CC3-4590-4281-8524-B3F3C447CEF4}" type="slidenum">
              <a:rPr lang="en-US" smtClean="0"/>
              <a:t>6</a:t>
            </a:fld>
            <a:endParaRPr lang="en-US" dirty="0"/>
          </a:p>
        </p:txBody>
      </p:sp>
    </p:spTree>
    <p:extLst>
      <p:ext uri="{BB962C8B-B14F-4D97-AF65-F5344CB8AC3E}">
        <p14:creationId xmlns:p14="http://schemas.microsoft.com/office/powerpoint/2010/main" val="257780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Decades of mining operations led to widespread contamination of soil and groundwater at the Kennecott South Zone. Miners historically deposited mining wastes in nearby creeks and on valley slopes, which later eroded and washed downstream. </a:t>
            </a:r>
            <a:br>
              <a:rPr lang="en-US" dirty="0">
                <a:solidFill>
                  <a:schemeClr val="tx1"/>
                </a:solidFill>
              </a:rPr>
            </a:b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Beginning in the 1990s, EPA and the Utah Department of Environmental Quality (UDEQ) discovered homes </a:t>
            </a:r>
            <a:r>
              <a:rPr lang="en-US" sz="1200" kern="1200" baseline="0" dirty="0">
                <a:solidFill>
                  <a:schemeClr val="tx1"/>
                </a:solidFill>
                <a:effectLst/>
                <a:latin typeface="+mn-lt"/>
                <a:ea typeface="+mn-ea"/>
                <a:cs typeface="+mn-cs"/>
              </a:rPr>
              <a:t>downstream of the mining district</a:t>
            </a:r>
            <a:r>
              <a:rPr lang="en-US" sz="1200" kern="1200" dirty="0">
                <a:solidFill>
                  <a:schemeClr val="tx1"/>
                </a:solidFill>
                <a:effectLst/>
                <a:latin typeface="+mn-lt"/>
                <a:ea typeface="+mn-ea"/>
                <a:cs typeface="+mn-cs"/>
              </a:rPr>
              <a:t> had been built in floodplains and in proximity to creek channels and irrigation</a:t>
            </a:r>
            <a:r>
              <a:rPr lang="en-US" sz="1200" kern="1200" baseline="0" dirty="0">
                <a:solidFill>
                  <a:schemeClr val="tx1"/>
                </a:solidFill>
                <a:effectLst/>
                <a:latin typeface="+mn-lt"/>
                <a:ea typeface="+mn-ea"/>
                <a:cs typeface="+mn-cs"/>
              </a:rPr>
              <a:t> ditches. </a:t>
            </a:r>
          </a:p>
          <a:p>
            <a:pPr marL="0" indent="0">
              <a:buFont typeface="Arial" panose="020B0604020202020204" pitchFamily="34" charset="0"/>
              <a:buNone/>
            </a:pPr>
            <a:r>
              <a:rPr lang="en-US" sz="1200" kern="1200" baseline="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These areas were found to be impacted by </a:t>
            </a:r>
            <a:r>
              <a:rPr lang="en-US" sz="1200" kern="1200" dirty="0">
                <a:solidFill>
                  <a:schemeClr val="tx1"/>
                </a:solidFill>
                <a:effectLst/>
                <a:latin typeface="+mn-lt"/>
                <a:ea typeface="+mn-ea"/>
                <a:cs typeface="+mn-cs"/>
              </a:rPr>
              <a:t>high levels of arsenic and lead above</a:t>
            </a:r>
            <a:r>
              <a:rPr lang="en-US" sz="1200" kern="1200" baseline="0" dirty="0">
                <a:solidFill>
                  <a:schemeClr val="tx1"/>
                </a:solidFill>
                <a:effectLst/>
                <a:latin typeface="+mn-lt"/>
                <a:ea typeface="+mn-ea"/>
                <a:cs typeface="+mn-cs"/>
              </a:rPr>
              <a:t> applicable risk based action levels for various land uses</a:t>
            </a: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Similar to the North Zone, </a:t>
            </a:r>
            <a:r>
              <a:rPr lang="en-US" baseline="0" dirty="0">
                <a:solidFill>
                  <a:schemeClr val="tx1"/>
                </a:solidFill>
              </a:rPr>
              <a:t>the South Zone was proposed to the NPL in 1994, but the listing was not finalized.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An alternative approach was used (as Doug Bacon with the State of Utah will detail next), which subsequently lead to the delisting of the proposal package in 2009.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Cleanup continues as</a:t>
            </a:r>
            <a:r>
              <a:rPr lang="en-US" baseline="0" dirty="0">
                <a:solidFill>
                  <a:schemeClr val="tx1"/>
                </a:solidFill>
              </a:rPr>
              <a:t> an Superfund Alternative Site, under a series of consent decrees.</a:t>
            </a:r>
            <a:endParaRPr lang="en-US" dirty="0">
              <a:solidFill>
                <a:schemeClr val="tx1"/>
              </a:solidFill>
            </a:endParaRPr>
          </a:p>
          <a:p>
            <a:pPr marL="0" indent="0">
              <a:buFont typeface="Arial" panose="020B0604020202020204" pitchFamily="34" charset="0"/>
              <a:buNone/>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t>7</a:t>
            </a:fld>
            <a:endParaRPr lang="en-US" dirty="0"/>
          </a:p>
        </p:txBody>
      </p:sp>
    </p:spTree>
    <p:extLst>
      <p:ext uri="{BB962C8B-B14F-4D97-AF65-F5344CB8AC3E}">
        <p14:creationId xmlns:p14="http://schemas.microsoft.com/office/powerpoint/2010/main" val="278214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rPr>
              <a:t>Forming</a:t>
            </a:r>
            <a:r>
              <a:rPr lang="en-US" baseline="0" dirty="0">
                <a:solidFill>
                  <a:schemeClr val="tx1"/>
                </a:solidFill>
              </a:rPr>
              <a:t> the foundation for future response actions, i</a:t>
            </a:r>
            <a:r>
              <a:rPr lang="en-US" dirty="0">
                <a:solidFill>
                  <a:schemeClr val="tx1"/>
                </a:solidFill>
              </a:rPr>
              <a:t>n 1995, EPA, the State</a:t>
            </a:r>
            <a:r>
              <a:rPr lang="en-US" baseline="0" dirty="0">
                <a:solidFill>
                  <a:schemeClr val="tx1"/>
                </a:solidFill>
              </a:rPr>
              <a:t> of Utah Department Of Environmental Quality and Kennecott agreed to </a:t>
            </a:r>
            <a:r>
              <a:rPr lang="en-US" dirty="0">
                <a:solidFill>
                  <a:schemeClr val="tx1"/>
                </a:solidFill>
              </a:rPr>
              <a:t>a Memorandum of Understanding (MOU) which stated:</a:t>
            </a:r>
          </a:p>
          <a:p>
            <a:pPr marL="0" indent="0">
              <a:buFont typeface="Arial" panose="020B0604020202020204" pitchFamily="34" charset="0"/>
              <a:buNone/>
            </a:pPr>
            <a:endParaRPr lang="en-US" dirty="0">
              <a:solidFill>
                <a:schemeClr val="tx1"/>
              </a:solidFill>
            </a:endParaRPr>
          </a:p>
          <a:p>
            <a:pPr marL="171450" indent="-171450">
              <a:buFont typeface="Arial" panose="020B0604020202020204" pitchFamily="34" charset="0"/>
              <a:buChar char="•"/>
            </a:pPr>
            <a:r>
              <a:rPr lang="en-US" dirty="0">
                <a:solidFill>
                  <a:schemeClr val="tx1"/>
                </a:solidFill>
              </a:rPr>
              <a:t>EPA would not finalize the NPL listing for the</a:t>
            </a:r>
            <a:r>
              <a:rPr lang="en-US" baseline="0" dirty="0">
                <a:solidFill>
                  <a:schemeClr val="tx1"/>
                </a:solidFill>
              </a:rPr>
              <a:t> </a:t>
            </a:r>
            <a:r>
              <a:rPr lang="en-US" dirty="0">
                <a:solidFill>
                  <a:schemeClr val="tx1"/>
                </a:solidFill>
              </a:rPr>
              <a:t>Kennecott North and South Zones if Kennecott agreed to complete all required investigations and cleanup work,</a:t>
            </a:r>
            <a:r>
              <a:rPr lang="en-US" baseline="0" dirty="0">
                <a:solidFill>
                  <a:schemeClr val="tx1"/>
                </a:solidFill>
              </a:rPr>
              <a:t> </a:t>
            </a:r>
          </a:p>
          <a:p>
            <a:pPr marL="171450" indent="-171450">
              <a:buFont typeface="Arial" panose="020B0604020202020204" pitchFamily="34" charset="0"/>
              <a:buChar char="•"/>
            </a:pPr>
            <a:r>
              <a:rPr lang="en-US" baseline="0" dirty="0">
                <a:solidFill>
                  <a:schemeClr val="tx1"/>
                </a:solidFill>
              </a:rPr>
              <a:t>Kennecott would implement certain investigatory actions to determine nature and extent of contamination, complete certain voluntary cleanup actions, and coordinate with the agencies over time, </a:t>
            </a:r>
          </a:p>
          <a:p>
            <a:pPr marL="171450" indent="-171450">
              <a:buFont typeface="Arial" panose="020B0604020202020204" pitchFamily="34" charset="0"/>
              <a:buChar char="•"/>
            </a:pPr>
            <a:r>
              <a:rPr lang="en-US" baseline="0" dirty="0">
                <a:solidFill>
                  <a:schemeClr val="tx1"/>
                </a:solidFill>
              </a:rPr>
              <a:t>UDEQ and EPA would avoid duplicative oversight, and utilize state groundwater authority to oversee current operations and the management of legacy waste issues. </a:t>
            </a:r>
          </a:p>
          <a:p>
            <a:pPr marL="171450" indent="-171450">
              <a:buFont typeface="Arial" panose="020B0604020202020204" pitchFamily="34" charset="0"/>
              <a:buChar char="•"/>
            </a:pPr>
            <a:endParaRPr lang="en-US" baseline="0" dirty="0">
              <a:solidFill>
                <a:schemeClr val="tx1"/>
              </a:solidFill>
            </a:endParaRPr>
          </a:p>
          <a:p>
            <a:pPr marL="0" indent="0">
              <a:buFont typeface="Arial" panose="020B0604020202020204" pitchFamily="34" charset="0"/>
              <a:buNone/>
            </a:pPr>
            <a:r>
              <a:rPr lang="en-US" baseline="0" dirty="0">
                <a:solidFill>
                  <a:schemeClr val="tx1"/>
                </a:solidFill>
              </a:rPr>
              <a:t>This resulting collaborative effort and implementation of successful remediation would influence the development of</a:t>
            </a:r>
            <a:r>
              <a:rPr lang="en-US" dirty="0">
                <a:solidFill>
                  <a:schemeClr val="tx1"/>
                </a:solidFill>
              </a:rPr>
              <a:t> </a:t>
            </a:r>
            <a:r>
              <a:rPr lang="en-US" sz="1200" kern="1200" dirty="0">
                <a:solidFill>
                  <a:schemeClr val="tx1"/>
                </a:solidFill>
                <a:effectLst/>
                <a:latin typeface="+mn-lt"/>
                <a:ea typeface="+mn-ea"/>
                <a:cs typeface="+mn-cs"/>
              </a:rPr>
              <a:t>a voluntary cleanup process that would</a:t>
            </a:r>
            <a:r>
              <a:rPr lang="en-US" sz="1200" kern="1200" baseline="0" dirty="0">
                <a:solidFill>
                  <a:schemeClr val="tx1"/>
                </a:solidFill>
                <a:effectLst/>
                <a:latin typeface="+mn-lt"/>
                <a:ea typeface="+mn-ea"/>
                <a:cs typeface="+mn-cs"/>
              </a:rPr>
              <a:t> be called the</a:t>
            </a:r>
            <a:r>
              <a:rPr lang="en-US" sz="1200" kern="1200" dirty="0">
                <a:solidFill>
                  <a:schemeClr val="tx1"/>
                </a:solidFill>
                <a:effectLst/>
                <a:latin typeface="+mn-lt"/>
                <a:ea typeface="+mn-ea"/>
                <a:cs typeface="+mn-cs"/>
              </a:rPr>
              <a:t> Superfund Alternative Approach.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Superfund Alternative approach uses the same standards for investigation and process for cleanup as a standard Superfund site, except that the PRP funds the cleanup. If the PRP fails to meet the obligations of the Superfund Alternative agreement, EPA may move forward with listing the site on the NPL. </a:t>
            </a:r>
            <a:endParaRPr lang="en-US" sz="1200" kern="1200" baseline="0" dirty="0">
              <a:solidFill>
                <a:srgbClr val="00B0F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118CC3-4590-4281-8524-B3F3C447CEF4}" type="slidenum">
              <a:rPr lang="en-US" smtClean="0"/>
              <a:t>8</a:t>
            </a:fld>
            <a:endParaRPr lang="en-US" dirty="0"/>
          </a:p>
        </p:txBody>
      </p:sp>
    </p:spTree>
    <p:extLst>
      <p:ext uri="{BB962C8B-B14F-4D97-AF65-F5344CB8AC3E}">
        <p14:creationId xmlns:p14="http://schemas.microsoft.com/office/powerpoint/2010/main" val="275291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As part of the Superfund Alternative Approach, Kennecott, EPA and UDEQ worked</a:t>
            </a:r>
            <a:r>
              <a:rPr lang="en-US" baseline="0" dirty="0">
                <a:solidFill>
                  <a:schemeClr val="tx1"/>
                </a:solidFill>
              </a:rPr>
              <a:t> together to cleanup OUs to various land use action levels.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The Daybreak community falls in portions of </a:t>
            </a:r>
            <a:r>
              <a:rPr lang="en-US" baseline="0" dirty="0">
                <a:solidFill>
                  <a:schemeClr val="tx1"/>
                </a:solidFill>
              </a:rPr>
              <a:t>OUs 1, 2, 7 and 17. </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dirty="0">
                <a:solidFill>
                  <a:schemeClr val="tx1"/>
                </a:solidFill>
              </a:rPr>
              <a:t>The area of Daybreak</a:t>
            </a:r>
            <a:r>
              <a:rPr lang="en-US" baseline="0" dirty="0">
                <a:solidFill>
                  <a:schemeClr val="tx1"/>
                </a:solidFill>
              </a:rPr>
              <a:t> is within the boundaries of </a:t>
            </a:r>
            <a:r>
              <a:rPr lang="en-US" dirty="0">
                <a:solidFill>
                  <a:schemeClr val="tx1"/>
                </a:solidFill>
              </a:rPr>
              <a:t>South Jordan City which was settled in</a:t>
            </a:r>
            <a:r>
              <a:rPr lang="en-US" baseline="0" dirty="0">
                <a:solidFill>
                  <a:schemeClr val="tx1"/>
                </a:solidFill>
              </a:rPr>
              <a:t> 1859. South Jordan City was a farming community during its early existence.  With development pressure and a population increase in the Salt Lake Valley area, the community has become a hot bed of redevelopment for residential, commercial and open space.</a:t>
            </a:r>
          </a:p>
          <a:p>
            <a:pPr marL="0" indent="0">
              <a:buFont typeface="Arial" panose="020B0604020202020204" pitchFamily="34" charset="0"/>
              <a:buNone/>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chemeClr val="tx1"/>
                </a:solidFill>
              </a:rPr>
              <a:t>My colleague, Doug Bacon with UDEQ will next discuss the cleanup of the broader Kennecott Zones and specifically the Daybreak community. Then, John Birkinshaw with RTKC will discuss the remarkable redevelopment creating a master planned community, Daybreak.</a:t>
            </a:r>
            <a:endParaRPr lang="en-US" dirty="0">
              <a:solidFill>
                <a:schemeClr val="tx1"/>
              </a:solidFill>
            </a:endParaRPr>
          </a:p>
          <a:p>
            <a:pPr marL="171450" indent="-171450">
              <a:buFont typeface="Arial" panose="020B0604020202020204" pitchFamily="34" charset="0"/>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t>9</a:t>
            </a:fld>
            <a:endParaRPr lang="en-US" dirty="0"/>
          </a:p>
        </p:txBody>
      </p:sp>
    </p:spTree>
    <p:extLst>
      <p:ext uri="{BB962C8B-B14F-4D97-AF65-F5344CB8AC3E}">
        <p14:creationId xmlns:p14="http://schemas.microsoft.com/office/powerpoint/2010/main" val="37637176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t="-2"/>
          <a:stretch/>
        </p:blipFill>
        <p:spPr>
          <a:xfrm>
            <a:off x="0" y="-1"/>
            <a:ext cx="12192000" cy="5374955"/>
          </a:xfrm>
          <a:prstGeom prst="rect">
            <a:avLst/>
          </a:prstGeom>
          <a:effectLst/>
        </p:spPr>
      </p:pic>
      <p:sp>
        <p:nvSpPr>
          <p:cNvPr id="2" name="Title 1"/>
          <p:cNvSpPr>
            <a:spLocks noGrp="1"/>
          </p:cNvSpPr>
          <p:nvPr>
            <p:ph type="ctrTitle" hasCustomPrompt="1"/>
          </p:nvPr>
        </p:nvSpPr>
        <p:spPr>
          <a:xfrm>
            <a:off x="1417320" y="962658"/>
            <a:ext cx="9144000" cy="1193800"/>
          </a:xfrm>
        </p:spPr>
        <p:txBody>
          <a:bodyPr anchor="b"/>
          <a:lstStyle>
            <a:lvl1pPr algn="ctr">
              <a:defRPr sz="6000" b="1">
                <a:solidFill>
                  <a:schemeClr val="bg1"/>
                </a:solidFill>
              </a:defRPr>
            </a:lvl1pPr>
          </a:lstStyle>
          <a:p>
            <a:r>
              <a:rPr lang="en-US" dirty="0"/>
              <a:t>Re-Imagining Mining Sites</a:t>
            </a:r>
          </a:p>
        </p:txBody>
      </p:sp>
      <p:sp>
        <p:nvSpPr>
          <p:cNvPr id="3" name="Subtitle 2"/>
          <p:cNvSpPr>
            <a:spLocks noGrp="1"/>
          </p:cNvSpPr>
          <p:nvPr>
            <p:ph type="subTitle" idx="1" hasCustomPrompt="1"/>
          </p:nvPr>
        </p:nvSpPr>
        <p:spPr>
          <a:xfrm>
            <a:off x="0" y="5654039"/>
            <a:ext cx="12192000" cy="924877"/>
          </a:xfrm>
        </p:spPr>
        <p:txBody>
          <a:bodyPr>
            <a:noAutofit/>
          </a:bodyPr>
          <a:lstStyle>
            <a:lvl1pPr marL="0" indent="0" algn="ctr">
              <a:buNone/>
              <a:defRPr sz="3200" b="1" baseline="0">
                <a:solidFill>
                  <a:srgbClr val="0033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Superfund Redevelopment Initiative</a:t>
            </a:r>
          </a:p>
          <a:p>
            <a:r>
              <a:rPr lang="en-US" dirty="0"/>
              <a:t>December 7, 2016</a:t>
            </a:r>
          </a:p>
        </p:txBody>
      </p:sp>
      <p:sp>
        <p:nvSpPr>
          <p:cNvPr id="5" name="Rectangle 4"/>
          <p:cNvSpPr/>
          <p:nvPr/>
        </p:nvSpPr>
        <p:spPr>
          <a:xfrm rot="16200000" flipH="1">
            <a:off x="6054969" y="-680014"/>
            <a:ext cx="82061" cy="12192001"/>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48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414479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272887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solidFill>
                  <a:srgbClr val="003300"/>
                </a:solidFill>
              </a:defRPr>
            </a:lvl1pPr>
          </a:lstStyle>
          <a:p>
            <a:fld id="{AB6D2ECD-C9E7-412F-8C88-E537CE636236}" type="slidenum">
              <a:rPr lang="en-US" smtClean="0"/>
              <a:t>‹#›</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533400" cy="6858000"/>
          </a:xfrm>
          <a:prstGeom prst="rect">
            <a:avLst/>
          </a:prstGeom>
          <a:effectLst/>
        </p:spPr>
      </p:pic>
      <p:sp>
        <p:nvSpPr>
          <p:cNvPr id="9" name="Rectangle 8"/>
          <p:cNvSpPr/>
          <p:nvPr/>
        </p:nvSpPr>
        <p:spPr>
          <a:xfrm flipH="1">
            <a:off x="533399" y="0"/>
            <a:ext cx="82061"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605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890" y="1709739"/>
            <a:ext cx="5660390" cy="2420302"/>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1151890" y="4589463"/>
            <a:ext cx="5660390" cy="1500187"/>
          </a:xfrm>
        </p:spPr>
        <p:txBody>
          <a:bodyPr/>
          <a:lstStyle>
            <a:lvl1pPr marL="0" indent="0" algn="ctr">
              <a:buNone/>
              <a:defRPr sz="2400" b="1">
                <a:solidFill>
                  <a:srgbClr val="0033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B6D2ECD-C9E7-412F-8C88-E537CE636236}" type="slidenum">
              <a:rPr lang="en-US" smtClean="0"/>
              <a:t>‹#›</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924800" y="0"/>
            <a:ext cx="4260850" cy="6858000"/>
          </a:xfrm>
          <a:prstGeom prst="rect">
            <a:avLst/>
          </a:prstGeom>
          <a:effectLst/>
        </p:spPr>
      </p:pic>
      <p:sp>
        <p:nvSpPr>
          <p:cNvPr id="8" name="Rectangle 7"/>
          <p:cNvSpPr/>
          <p:nvPr/>
        </p:nvSpPr>
        <p:spPr>
          <a:xfrm flipH="1">
            <a:off x="7883769" y="0"/>
            <a:ext cx="82061"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96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242444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165527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336917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139418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396158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338618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0" y="365125"/>
            <a:ext cx="1040892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1825625"/>
            <a:ext cx="1040892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15400" y="6327140"/>
            <a:ext cx="2743200" cy="365125"/>
          </a:xfrm>
          <a:prstGeom prst="rect">
            <a:avLst/>
          </a:prstGeom>
        </p:spPr>
        <p:txBody>
          <a:bodyPr vert="horz" lIns="91440" tIns="45720" rIns="91440" bIns="45720" rtlCol="0" anchor="ctr"/>
          <a:lstStyle>
            <a:lvl1pPr>
              <a:defRPr lang="en-US" sz="1400" b="1" smtClean="0">
                <a:solidFill>
                  <a:srgbClr val="003300"/>
                </a:solidFill>
              </a:defRPr>
            </a:lvl1pPr>
          </a:lstStyle>
          <a:p>
            <a:fld id="{AB6D2ECD-C9E7-412F-8C88-E537CE636236}" type="slidenum">
              <a:rPr lang="en-US" smtClean="0"/>
              <a:t>‹#›</a:t>
            </a:fld>
            <a:endParaRPr lang="en-US" dirty="0"/>
          </a:p>
        </p:txBody>
      </p:sp>
    </p:spTree>
    <p:extLst>
      <p:ext uri="{BB962C8B-B14F-4D97-AF65-F5344CB8AC3E}">
        <p14:creationId xmlns:p14="http://schemas.microsoft.com/office/powerpoint/2010/main" val="2496644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0"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fiedler.kerri@ep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Re-imagining Mining Sites: Kennecott North and South Zones </a:t>
            </a:r>
          </a:p>
        </p:txBody>
      </p:sp>
      <p:sp>
        <p:nvSpPr>
          <p:cNvPr id="5" name="Text Placeholder 4"/>
          <p:cNvSpPr>
            <a:spLocks noGrp="1"/>
          </p:cNvSpPr>
          <p:nvPr>
            <p:ph type="body" idx="1"/>
          </p:nvPr>
        </p:nvSpPr>
        <p:spPr/>
        <p:txBody>
          <a:bodyPr/>
          <a:lstStyle/>
          <a:p>
            <a:r>
              <a:rPr lang="en-US" dirty="0"/>
              <a:t>Kerri Fiedler</a:t>
            </a:r>
          </a:p>
          <a:p>
            <a:r>
              <a:rPr lang="en-US" dirty="0"/>
              <a:t>Remedial Project Manager</a:t>
            </a:r>
          </a:p>
          <a:p>
            <a:r>
              <a:rPr lang="en-US" dirty="0"/>
              <a:t>EPA Region 8</a:t>
            </a:r>
          </a:p>
        </p:txBody>
      </p:sp>
      <p:sp>
        <p:nvSpPr>
          <p:cNvPr id="2" name="Slide Number Placeholder 1"/>
          <p:cNvSpPr>
            <a:spLocks noGrp="1"/>
          </p:cNvSpPr>
          <p:nvPr>
            <p:ph type="sldNum" sz="quarter" idx="12"/>
          </p:nvPr>
        </p:nvSpPr>
        <p:spPr/>
        <p:txBody>
          <a:bodyPr/>
          <a:lstStyle/>
          <a:p>
            <a:fld id="{AB6D2ECD-C9E7-412F-8C88-E537CE636236}" type="slidenum">
              <a:rPr lang="en-US" smtClean="0"/>
              <a:t>1</a:t>
            </a:fld>
            <a:endParaRPr lang="en-US" dirty="0"/>
          </a:p>
        </p:txBody>
      </p:sp>
    </p:spTree>
    <p:extLst>
      <p:ext uri="{BB962C8B-B14F-4D97-AF65-F5344CB8AC3E}">
        <p14:creationId xmlns:p14="http://schemas.microsoft.com/office/powerpoint/2010/main" val="289568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Contact</a:t>
            </a:r>
          </a:p>
        </p:txBody>
      </p:sp>
      <p:sp>
        <p:nvSpPr>
          <p:cNvPr id="3" name="Content Placeholder 2"/>
          <p:cNvSpPr>
            <a:spLocks noGrp="1"/>
          </p:cNvSpPr>
          <p:nvPr>
            <p:ph idx="1"/>
          </p:nvPr>
        </p:nvSpPr>
        <p:spPr/>
        <p:txBody>
          <a:bodyPr>
            <a:normAutofit/>
          </a:bodyPr>
          <a:lstStyle/>
          <a:p>
            <a:pPr marL="0" indent="0">
              <a:buNone/>
            </a:pPr>
            <a:r>
              <a:rPr lang="en-US" b="1" dirty="0"/>
              <a:t>Kerri Fiedler</a:t>
            </a:r>
          </a:p>
          <a:p>
            <a:pPr marL="0" indent="0">
              <a:buNone/>
            </a:pPr>
            <a:r>
              <a:rPr lang="en-US" b="1" dirty="0"/>
              <a:t>Remedial Project Manager</a:t>
            </a:r>
          </a:p>
          <a:p>
            <a:pPr marL="0" indent="0">
              <a:buNone/>
            </a:pPr>
            <a:r>
              <a:rPr lang="en-US" b="1" dirty="0"/>
              <a:t>EPA Region 8</a:t>
            </a:r>
            <a:br>
              <a:rPr lang="en-US" b="1" dirty="0"/>
            </a:br>
            <a:endParaRPr lang="en-US" dirty="0"/>
          </a:p>
          <a:p>
            <a:pPr marL="0" indent="0">
              <a:buNone/>
            </a:pPr>
            <a:r>
              <a:rPr lang="en-US" dirty="0"/>
              <a:t>Phone: 303-312-6493</a:t>
            </a:r>
          </a:p>
          <a:p>
            <a:pPr marL="0" indent="0">
              <a:buNone/>
            </a:pPr>
            <a:r>
              <a:rPr lang="en-US" dirty="0"/>
              <a:t>Email: </a:t>
            </a:r>
            <a:r>
              <a:rPr lang="en-US" u="sng" dirty="0">
                <a:hlinkClick r:id="rId3"/>
              </a:rPr>
              <a:t>fiedler.kerri@epa.gov</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lgn="r"/>
            <a:fld id="{AB6D2ECD-C9E7-412F-8C88-E537CE636236}" type="slidenum">
              <a:rPr lang="en-US" smtClean="0"/>
              <a:pPr algn="r"/>
              <a:t>10</a:t>
            </a:fld>
            <a:endParaRPr lang="en-US" dirty="0"/>
          </a:p>
        </p:txBody>
      </p:sp>
    </p:spTree>
    <p:extLst>
      <p:ext uri="{BB962C8B-B14F-4D97-AF65-F5344CB8AC3E}">
        <p14:creationId xmlns:p14="http://schemas.microsoft.com/office/powerpoint/2010/main" val="128591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8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96364" y="6518475"/>
            <a:ext cx="9416418" cy="369332"/>
          </a:xfrm>
          <a:prstGeom prst="rect">
            <a:avLst/>
          </a:prstGeom>
        </p:spPr>
        <p:txBody>
          <a:bodyPr wrap="square">
            <a:spAutoFit/>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Kennecott Utah Copper:  NPL  areas of interest and surrounding areas.</a:t>
            </a:r>
            <a:endParaRPr lang="en-US" dirty="0"/>
          </a:p>
        </p:txBody>
      </p:sp>
      <p:sp>
        <p:nvSpPr>
          <p:cNvPr id="3" name="Slide Number Placeholder 2"/>
          <p:cNvSpPr>
            <a:spLocks noGrp="1"/>
          </p:cNvSpPr>
          <p:nvPr>
            <p:ph type="sldNum" sz="quarter" idx="12"/>
          </p:nvPr>
        </p:nvSpPr>
        <p:spPr/>
        <p:txBody>
          <a:bodyPr/>
          <a:lstStyle/>
          <a:p>
            <a:pPr algn="r"/>
            <a:fld id="{AB6D2ECD-C9E7-412F-8C88-E537CE636236}" type="slidenum">
              <a:rPr lang="en-US" smtClean="0"/>
              <a:pPr algn="r"/>
              <a:t>2</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5766" y="66689"/>
            <a:ext cx="10320896" cy="6451786"/>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990845" y="763929"/>
            <a:ext cx="2349661" cy="369332"/>
          </a:xfrm>
          <a:prstGeom prst="rect">
            <a:avLst/>
          </a:prstGeom>
          <a:noFill/>
        </p:spPr>
        <p:txBody>
          <a:bodyPr wrap="square" rtlCol="0">
            <a:spAutoFit/>
          </a:bodyPr>
          <a:lstStyle/>
          <a:p>
            <a:r>
              <a:rPr lang="en-US" dirty="0">
                <a:solidFill>
                  <a:schemeClr val="bg1"/>
                </a:solidFill>
                <a:latin typeface="Arial Rounded MT Bold" panose="020F0704030504030204" pitchFamily="34" charset="0"/>
              </a:rPr>
              <a:t>Great Salt Lake</a:t>
            </a:r>
          </a:p>
        </p:txBody>
      </p:sp>
      <p:sp>
        <p:nvSpPr>
          <p:cNvPr id="8" name="TextBox 7"/>
          <p:cNvSpPr txBox="1"/>
          <p:nvPr/>
        </p:nvSpPr>
        <p:spPr>
          <a:xfrm>
            <a:off x="7503314" y="5164237"/>
            <a:ext cx="2349661" cy="369332"/>
          </a:xfrm>
          <a:prstGeom prst="rect">
            <a:avLst/>
          </a:prstGeom>
          <a:noFill/>
        </p:spPr>
        <p:txBody>
          <a:bodyPr wrap="square" rtlCol="0">
            <a:spAutoFit/>
          </a:bodyPr>
          <a:lstStyle/>
          <a:p>
            <a:r>
              <a:rPr lang="en-US" dirty="0">
                <a:solidFill>
                  <a:schemeClr val="bg1"/>
                </a:solidFill>
                <a:latin typeface="Arial Rounded MT Bold" panose="020F0704030504030204" pitchFamily="34" charset="0"/>
              </a:rPr>
              <a:t>Daybreak</a:t>
            </a:r>
          </a:p>
        </p:txBody>
      </p:sp>
      <p:sp>
        <p:nvSpPr>
          <p:cNvPr id="5" name="TextBox 4"/>
          <p:cNvSpPr txBox="1"/>
          <p:nvPr/>
        </p:nvSpPr>
        <p:spPr>
          <a:xfrm>
            <a:off x="5490914" y="1315232"/>
            <a:ext cx="1250599" cy="369332"/>
          </a:xfrm>
          <a:prstGeom prst="rect">
            <a:avLst/>
          </a:prstGeom>
          <a:noFill/>
        </p:spPr>
        <p:txBody>
          <a:bodyPr wrap="none" rtlCol="0">
            <a:spAutoFit/>
          </a:bodyPr>
          <a:lstStyle/>
          <a:p>
            <a:r>
              <a:rPr lang="en-US" dirty="0"/>
              <a:t>North Zone</a:t>
            </a:r>
          </a:p>
        </p:txBody>
      </p:sp>
      <p:sp>
        <p:nvSpPr>
          <p:cNvPr id="9" name="TextBox 8"/>
          <p:cNvSpPr txBox="1"/>
          <p:nvPr/>
        </p:nvSpPr>
        <p:spPr>
          <a:xfrm>
            <a:off x="8678144" y="4706086"/>
            <a:ext cx="732893" cy="646331"/>
          </a:xfrm>
          <a:prstGeom prst="rect">
            <a:avLst/>
          </a:prstGeom>
          <a:noFill/>
        </p:spPr>
        <p:txBody>
          <a:bodyPr wrap="none" rtlCol="0">
            <a:spAutoFit/>
          </a:bodyPr>
          <a:lstStyle/>
          <a:p>
            <a:r>
              <a:rPr lang="en-US" dirty="0"/>
              <a:t>South</a:t>
            </a:r>
          </a:p>
          <a:p>
            <a:r>
              <a:rPr lang="en-US" dirty="0"/>
              <a:t>Zone</a:t>
            </a:r>
          </a:p>
        </p:txBody>
      </p:sp>
    </p:spTree>
    <p:extLst>
      <p:ext uri="{BB962C8B-B14F-4D97-AF65-F5344CB8AC3E}">
        <p14:creationId xmlns:p14="http://schemas.microsoft.com/office/powerpoint/2010/main" val="217313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Kennecott North Zone Background</a:t>
            </a:r>
          </a:p>
        </p:txBody>
      </p:sp>
      <p:sp>
        <p:nvSpPr>
          <p:cNvPr id="3" name="Content Placeholder 2"/>
          <p:cNvSpPr>
            <a:spLocks noGrp="1"/>
          </p:cNvSpPr>
          <p:nvPr>
            <p:ph idx="1"/>
          </p:nvPr>
        </p:nvSpPr>
        <p:spPr>
          <a:xfrm>
            <a:off x="838200" y="1825624"/>
            <a:ext cx="5523411" cy="4940935"/>
          </a:xfrm>
        </p:spPr>
        <p:txBody>
          <a:bodyPr>
            <a:normAutofit fontScale="92500" lnSpcReduction="10000"/>
          </a:bodyPr>
          <a:lstStyle/>
          <a:p>
            <a:r>
              <a:rPr lang="en-US" dirty="0"/>
              <a:t>Smelter processed metal-bearing ores.</a:t>
            </a:r>
          </a:p>
          <a:p>
            <a:endParaRPr lang="en-US" dirty="0"/>
          </a:p>
          <a:p>
            <a:r>
              <a:rPr lang="en-US" dirty="0"/>
              <a:t>Activities related to mining contaminated soils, sludge, surface water and groundwater.</a:t>
            </a:r>
          </a:p>
          <a:p>
            <a:endParaRPr lang="en-US" dirty="0"/>
          </a:p>
          <a:p>
            <a:r>
              <a:rPr lang="en-US" dirty="0"/>
              <a:t>The Kennecott North Zone was proposed for NPL listing in 1994. </a:t>
            </a:r>
          </a:p>
          <a:p>
            <a:endParaRPr lang="en-US" dirty="0"/>
          </a:p>
          <a:p>
            <a:r>
              <a:rPr lang="en-US" dirty="0"/>
              <a:t>Cleanup as well as active mining operations are ongoing. </a:t>
            </a:r>
          </a:p>
        </p:txBody>
      </p:sp>
      <p:grpSp>
        <p:nvGrpSpPr>
          <p:cNvPr id="6" name="Group 5"/>
          <p:cNvGrpSpPr/>
          <p:nvPr/>
        </p:nvGrpSpPr>
        <p:grpSpPr>
          <a:xfrm>
            <a:off x="6361611" y="1943191"/>
            <a:ext cx="5389064" cy="3399273"/>
            <a:chOff x="6831873" y="1943191"/>
            <a:chExt cx="4918802" cy="3102645"/>
          </a:xfrm>
        </p:grpSpPr>
        <p:pic>
          <p:nvPicPr>
            <p:cNvPr id="4" name="Picture 3"/>
            <p:cNvPicPr/>
            <p:nvPr/>
          </p:nvPicPr>
          <p:blipFill rotWithShape="1">
            <a:blip r:embed="rId3" cstate="print">
              <a:extLst>
                <a:ext uri="{28A0092B-C50C-407E-A947-70E740481C1C}">
                  <a14:useLocalDpi xmlns:a14="http://schemas.microsoft.com/office/drawing/2010/main"/>
                </a:ext>
              </a:extLst>
            </a:blip>
            <a:srcRect/>
            <a:stretch/>
          </p:blipFill>
          <p:spPr>
            <a:xfrm>
              <a:off x="6831873" y="1943191"/>
              <a:ext cx="4918802" cy="2641872"/>
            </a:xfrm>
            <a:prstGeom prst="rect">
              <a:avLst/>
            </a:prstGeom>
            <a:effectLst>
              <a:outerShdw blurRad="50800" dist="38100" dir="2700000" algn="tl" rotWithShape="0">
                <a:prstClr val="black">
                  <a:alpha val="40000"/>
                </a:prstClr>
              </a:outerShdw>
            </a:effectLst>
          </p:spPr>
        </p:pic>
        <p:sp>
          <p:nvSpPr>
            <p:cNvPr id="5" name="Rectangle 4"/>
            <p:cNvSpPr/>
            <p:nvPr/>
          </p:nvSpPr>
          <p:spPr>
            <a:xfrm>
              <a:off x="7575652" y="4676504"/>
              <a:ext cx="3634456" cy="369332"/>
            </a:xfrm>
            <a:prstGeom prst="rect">
              <a:avLst/>
            </a:prstGeom>
            <a:effectLst/>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Kennecott North Zone </a:t>
              </a:r>
              <a:r>
                <a:rPr lang="en-US" i="1" dirty="0">
                  <a:latin typeface="Calibri" panose="020F0502020204030204" pitchFamily="34" charset="0"/>
                  <a:ea typeface="Calibri" panose="020F0502020204030204" pitchFamily="34" charset="0"/>
                  <a:cs typeface="Times New Roman" panose="02020603050405020304" pitchFamily="18" charset="0"/>
                </a:rPr>
                <a:t>(Source: EPA)</a:t>
              </a:r>
              <a:endParaRPr lang="en-US" dirty="0"/>
            </a:p>
          </p:txBody>
        </p:sp>
      </p:grpSp>
      <p:sp>
        <p:nvSpPr>
          <p:cNvPr id="7" name="Slide Number Placeholder 6"/>
          <p:cNvSpPr>
            <a:spLocks noGrp="1"/>
          </p:cNvSpPr>
          <p:nvPr>
            <p:ph type="sldNum" sz="quarter" idx="12"/>
          </p:nvPr>
        </p:nvSpPr>
        <p:spPr/>
        <p:txBody>
          <a:bodyPr vert="horz" lIns="91440" tIns="45720" rIns="91440" bIns="45720" rtlCol="0" anchor="ctr"/>
          <a:lstStyle/>
          <a:p>
            <a:pPr algn="r"/>
            <a:fld id="{AB6D2ECD-C9E7-412F-8C88-E537CE636236}" type="slidenum">
              <a:rPr lang="en-US"/>
              <a:pPr algn="r"/>
              <a:t>3</a:t>
            </a:fld>
            <a:endParaRPr lang="en-US" dirty="0"/>
          </a:p>
        </p:txBody>
      </p:sp>
    </p:spTree>
    <p:extLst>
      <p:ext uri="{BB962C8B-B14F-4D97-AF65-F5344CB8AC3E}">
        <p14:creationId xmlns:p14="http://schemas.microsoft.com/office/powerpoint/2010/main" val="316654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AB6D2ECD-C9E7-412F-8C88-E537CE636236}" type="slidenum">
              <a:rPr lang="en-US" smtClean="0"/>
              <a:pPr algn="r"/>
              <a:t>4</a:t>
            </a:fld>
            <a:endParaRPr lang="en-US" dirty="0"/>
          </a:p>
        </p:txBody>
      </p:sp>
      <p:grpSp>
        <p:nvGrpSpPr>
          <p:cNvPr id="14" name="Group 13"/>
          <p:cNvGrpSpPr/>
          <p:nvPr/>
        </p:nvGrpSpPr>
        <p:grpSpPr>
          <a:xfrm>
            <a:off x="1875099" y="17441"/>
            <a:ext cx="9580999" cy="6599668"/>
            <a:chOff x="2306202" y="92597"/>
            <a:chExt cx="9580999" cy="6599668"/>
          </a:xfrm>
        </p:grpSpPr>
        <p:grpSp>
          <p:nvGrpSpPr>
            <p:cNvPr id="15" name="Group 14"/>
            <p:cNvGrpSpPr/>
            <p:nvPr/>
          </p:nvGrpSpPr>
          <p:grpSpPr>
            <a:xfrm>
              <a:off x="2306202" y="92597"/>
              <a:ext cx="9580999" cy="6599668"/>
              <a:chOff x="1773938" y="92597"/>
              <a:chExt cx="9580999" cy="6599668"/>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3938" y="92597"/>
                <a:ext cx="5636871" cy="6599668"/>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91148" y="535197"/>
                <a:ext cx="2563789" cy="3040517"/>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51194" y="3572632"/>
                <a:ext cx="2503743" cy="3040517"/>
              </a:xfrm>
              <a:prstGeom prst="rect">
                <a:avLst/>
              </a:prstGeom>
            </p:spPr>
          </p:pic>
        </p:grpSp>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994991" y="6043306"/>
              <a:ext cx="1868556" cy="569843"/>
            </a:xfrm>
            <a:prstGeom prst="rect">
              <a:avLst/>
            </a:prstGeom>
          </p:spPr>
        </p:pic>
      </p:grpSp>
      <p:sp>
        <p:nvSpPr>
          <p:cNvPr id="3" name="TextBox 2"/>
          <p:cNvSpPr txBox="1"/>
          <p:nvPr/>
        </p:nvSpPr>
        <p:spPr>
          <a:xfrm>
            <a:off x="6488482" y="6043306"/>
            <a:ext cx="1023488"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65320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Kennecott South Zone Background</a:t>
            </a:r>
          </a:p>
        </p:txBody>
      </p:sp>
      <p:sp>
        <p:nvSpPr>
          <p:cNvPr id="3" name="Content Placeholder 2"/>
          <p:cNvSpPr>
            <a:spLocks noGrp="1"/>
          </p:cNvSpPr>
          <p:nvPr>
            <p:ph idx="1"/>
          </p:nvPr>
        </p:nvSpPr>
        <p:spPr>
          <a:xfrm>
            <a:off x="838200" y="1825624"/>
            <a:ext cx="4543697" cy="4366169"/>
          </a:xfrm>
        </p:spPr>
        <p:txBody>
          <a:bodyPr>
            <a:normAutofit/>
          </a:bodyPr>
          <a:lstStyle/>
          <a:p>
            <a:r>
              <a:rPr lang="en-US" dirty="0"/>
              <a:t>Mining activities began in the 1860s.</a:t>
            </a:r>
          </a:p>
          <a:p>
            <a:endParaRPr lang="en-US" dirty="0"/>
          </a:p>
          <a:p>
            <a:r>
              <a:rPr lang="en-US" dirty="0"/>
              <a:t>Operations produced copper, molybdenum, gold and silver ores.</a:t>
            </a:r>
          </a:p>
          <a:p>
            <a:endParaRPr lang="en-US" dirty="0"/>
          </a:p>
          <a:p>
            <a:r>
              <a:rPr lang="en-US" dirty="0"/>
              <a:t>Rio Tinto Kennecott Copper currently operates the mine.</a:t>
            </a:r>
          </a:p>
        </p:txBody>
      </p:sp>
      <p:grpSp>
        <p:nvGrpSpPr>
          <p:cNvPr id="6" name="Group 5"/>
          <p:cNvGrpSpPr/>
          <p:nvPr/>
        </p:nvGrpSpPr>
        <p:grpSpPr>
          <a:xfrm>
            <a:off x="6035040" y="1825625"/>
            <a:ext cx="5801859" cy="4305949"/>
            <a:chOff x="7012804" y="1825625"/>
            <a:chExt cx="4824095" cy="3580282"/>
          </a:xfrm>
        </p:grpSpPr>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7012804" y="1825625"/>
              <a:ext cx="4824095" cy="3208020"/>
            </a:xfrm>
            <a:prstGeom prst="rect">
              <a:avLst/>
            </a:prstGeom>
            <a:effectLst>
              <a:outerShdw blurRad="50800" dist="38100" dir="2700000" algn="tl" rotWithShape="0">
                <a:prstClr val="black">
                  <a:alpha val="40000"/>
                </a:prstClr>
              </a:outerShdw>
            </a:effectLst>
          </p:spPr>
        </p:pic>
        <p:sp>
          <p:nvSpPr>
            <p:cNvPr id="5" name="Rectangle 4"/>
            <p:cNvSpPr/>
            <p:nvPr/>
          </p:nvSpPr>
          <p:spPr>
            <a:xfrm>
              <a:off x="7748734" y="5098817"/>
              <a:ext cx="3406725" cy="307090"/>
            </a:xfrm>
            <a:prstGeom prst="rect">
              <a:avLst/>
            </a:prstGeom>
          </p:spPr>
          <p:txBody>
            <a:bodyPr wrap="none">
              <a:spAutoFit/>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Bingham Canyon Mine </a:t>
              </a:r>
              <a:r>
                <a:rPr lang="en-US" i="1" dirty="0">
                  <a:latin typeface="Calibri" panose="020F0502020204030204" pitchFamily="34" charset="0"/>
                  <a:ea typeface="Calibri" panose="020F0502020204030204" pitchFamily="34" charset="0"/>
                  <a:cs typeface="Times New Roman" panose="02020603050405020304" pitchFamily="18" charset="0"/>
                </a:rPr>
                <a:t>(Source: Rio Tinto)</a:t>
              </a:r>
              <a:endParaRPr lang="en-US" dirty="0"/>
            </a:p>
          </p:txBody>
        </p:sp>
      </p:grpSp>
      <p:sp>
        <p:nvSpPr>
          <p:cNvPr id="7" name="Slide Number Placeholder 6"/>
          <p:cNvSpPr>
            <a:spLocks noGrp="1"/>
          </p:cNvSpPr>
          <p:nvPr>
            <p:ph type="sldNum" sz="quarter" idx="12"/>
          </p:nvPr>
        </p:nvSpPr>
        <p:spPr/>
        <p:txBody>
          <a:bodyPr/>
          <a:lstStyle/>
          <a:p>
            <a:pPr algn="r"/>
            <a:fld id="{AB6D2ECD-C9E7-412F-8C88-E537CE636236}" type="slidenum">
              <a:rPr lang="en-US" smtClean="0"/>
              <a:pPr algn="r"/>
              <a:t>5</a:t>
            </a:fld>
            <a:endParaRPr lang="en-US" dirty="0"/>
          </a:p>
        </p:txBody>
      </p:sp>
    </p:spTree>
    <p:extLst>
      <p:ext uri="{BB962C8B-B14F-4D97-AF65-F5344CB8AC3E}">
        <p14:creationId xmlns:p14="http://schemas.microsoft.com/office/powerpoint/2010/main" val="332903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lstStyle/>
          <a:p>
            <a:pPr algn="r"/>
            <a:fld id="{AB6D2ECD-C9E7-412F-8C88-E537CE636236}" type="slidenum">
              <a:rPr lang="en-US"/>
              <a:pPr algn="r"/>
              <a:t>6</a:t>
            </a:fld>
            <a:endParaRPr lang="en-US" dirty="0"/>
          </a:p>
        </p:txBody>
      </p:sp>
      <p:sp>
        <p:nvSpPr>
          <p:cNvPr id="10" name="Rectangle 9"/>
          <p:cNvSpPr/>
          <p:nvPr/>
        </p:nvSpPr>
        <p:spPr>
          <a:xfrm>
            <a:off x="0" y="0"/>
            <a:ext cx="78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64608" y="76774"/>
            <a:ext cx="11509119" cy="6674546"/>
            <a:chOff x="264608" y="76774"/>
            <a:chExt cx="11509119" cy="6674546"/>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4608" y="296810"/>
              <a:ext cx="9016679" cy="6212892"/>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55012" y="5863819"/>
              <a:ext cx="3215640" cy="518160"/>
            </a:xfrm>
            <a:prstGeom prst="rect">
              <a:avLst/>
            </a:prstGeom>
          </p:spPr>
        </p:pic>
        <p:grpSp>
          <p:nvGrpSpPr>
            <p:cNvPr id="4" name="Group 3"/>
            <p:cNvGrpSpPr/>
            <p:nvPr/>
          </p:nvGrpSpPr>
          <p:grpSpPr>
            <a:xfrm>
              <a:off x="9472349" y="76774"/>
              <a:ext cx="2301378" cy="6674546"/>
              <a:chOff x="9472349" y="76774"/>
              <a:chExt cx="2301378" cy="6674546"/>
            </a:xfrm>
          </p:grpSpPr>
          <p:grpSp>
            <p:nvGrpSpPr>
              <p:cNvPr id="6" name="Group 5"/>
              <p:cNvGrpSpPr/>
              <p:nvPr/>
            </p:nvGrpSpPr>
            <p:grpSpPr>
              <a:xfrm>
                <a:off x="9472349" y="76774"/>
                <a:ext cx="2301378" cy="6674546"/>
                <a:chOff x="9472349" y="183454"/>
                <a:chExt cx="2301378" cy="6674546"/>
              </a:xfrm>
            </p:grpSpPr>
            <p:pic>
              <p:nvPicPr>
                <p:cNvPr id="19" name="Picture 1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02829" y="183454"/>
                  <a:ext cx="2270898" cy="3297384"/>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472349" y="3931920"/>
                  <a:ext cx="2082935" cy="2926080"/>
                </a:xfrm>
                <a:prstGeom prst="rect">
                  <a:avLst/>
                </a:prstGeom>
              </p:spPr>
            </p:pic>
          </p:grpSp>
          <p:pic>
            <p:nvPicPr>
              <p:cNvPr id="21" name="Picture 2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555342" y="3383280"/>
                <a:ext cx="1889898" cy="414483"/>
              </a:xfrm>
              <a:prstGeom prst="rect">
                <a:avLst/>
              </a:prstGeom>
            </p:spPr>
          </p:pic>
        </p:grpSp>
      </p:grpSp>
      <p:sp>
        <p:nvSpPr>
          <p:cNvPr id="11" name="TextBox 10"/>
          <p:cNvSpPr txBox="1"/>
          <p:nvPr/>
        </p:nvSpPr>
        <p:spPr>
          <a:xfrm>
            <a:off x="8170387" y="5753567"/>
            <a:ext cx="1023488"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76096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Kennecott South Zone Background (cont.) </a:t>
            </a:r>
          </a:p>
        </p:txBody>
      </p:sp>
      <p:sp>
        <p:nvSpPr>
          <p:cNvPr id="3" name="Content Placeholder 2"/>
          <p:cNvSpPr>
            <a:spLocks noGrp="1"/>
          </p:cNvSpPr>
          <p:nvPr>
            <p:ph idx="1"/>
          </p:nvPr>
        </p:nvSpPr>
        <p:spPr>
          <a:xfrm>
            <a:off x="838201" y="1825625"/>
            <a:ext cx="5262153" cy="4351338"/>
          </a:xfrm>
        </p:spPr>
        <p:txBody>
          <a:bodyPr>
            <a:normAutofit/>
          </a:bodyPr>
          <a:lstStyle/>
          <a:p>
            <a:r>
              <a:rPr lang="en-US" dirty="0"/>
              <a:t>Mining operations led to widespread contamination of soil and groundwater.</a:t>
            </a:r>
          </a:p>
          <a:p>
            <a:endParaRPr lang="en-US" dirty="0"/>
          </a:p>
          <a:p>
            <a:r>
              <a:rPr lang="en-US" dirty="0"/>
              <a:t>In 1994, EPA proposed the site for inclusion on the NPL.</a:t>
            </a:r>
          </a:p>
          <a:p>
            <a:endParaRPr lang="en-US" dirty="0"/>
          </a:p>
        </p:txBody>
      </p:sp>
      <p:grpSp>
        <p:nvGrpSpPr>
          <p:cNvPr id="4" name="Group 3"/>
          <p:cNvGrpSpPr/>
          <p:nvPr/>
        </p:nvGrpSpPr>
        <p:grpSpPr>
          <a:xfrm>
            <a:off x="6100355" y="1825624"/>
            <a:ext cx="5812972" cy="4803037"/>
            <a:chOff x="6100355" y="1825624"/>
            <a:chExt cx="5812972" cy="480303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355" y="1825624"/>
              <a:ext cx="5812972" cy="4359729"/>
            </a:xfrm>
            <a:prstGeom prst="rect">
              <a:avLst/>
            </a:prstGeom>
            <a:effectLst>
              <a:outerShdw blurRad="50800" dist="38100" dir="2700000" algn="tl" rotWithShape="0">
                <a:prstClr val="black">
                  <a:alpha val="40000"/>
                </a:prstClr>
              </a:outerShdw>
            </a:effectLst>
          </p:spPr>
        </p:pic>
        <p:sp>
          <p:nvSpPr>
            <p:cNvPr id="7" name="Rectangle 6"/>
            <p:cNvSpPr/>
            <p:nvPr/>
          </p:nvSpPr>
          <p:spPr>
            <a:xfrm>
              <a:off x="6358583" y="6259329"/>
              <a:ext cx="5296515" cy="369332"/>
            </a:xfrm>
            <a:prstGeom prst="rect">
              <a:avLst/>
            </a:prstGeom>
            <a:effectLst/>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Bingham Canyon, Kennecott South Zone </a:t>
              </a:r>
              <a:r>
                <a:rPr lang="en-US" i="1" dirty="0">
                  <a:latin typeface="Calibri" panose="020F0502020204030204" pitchFamily="34" charset="0"/>
                  <a:ea typeface="Calibri" panose="020F0502020204030204" pitchFamily="34" charset="0"/>
                  <a:cs typeface="Times New Roman" panose="02020603050405020304" pitchFamily="18" charset="0"/>
                </a:rPr>
                <a:t>(Source: EPA)</a:t>
              </a:r>
              <a:endParaRPr lang="en-US" dirty="0"/>
            </a:p>
          </p:txBody>
        </p:sp>
      </p:grpSp>
      <p:sp>
        <p:nvSpPr>
          <p:cNvPr id="5" name="Slide Number Placeholder 4"/>
          <p:cNvSpPr>
            <a:spLocks noGrp="1"/>
          </p:cNvSpPr>
          <p:nvPr>
            <p:ph type="sldNum" sz="quarter" idx="12"/>
          </p:nvPr>
        </p:nvSpPr>
        <p:spPr/>
        <p:txBody>
          <a:bodyPr/>
          <a:lstStyle/>
          <a:p>
            <a:pPr algn="r"/>
            <a:fld id="{AB6D2ECD-C9E7-412F-8C88-E537CE636236}" type="slidenum">
              <a:rPr lang="en-US" smtClean="0"/>
              <a:pPr algn="r"/>
              <a:t>7</a:t>
            </a:fld>
            <a:endParaRPr lang="en-US" dirty="0"/>
          </a:p>
        </p:txBody>
      </p:sp>
    </p:spTree>
    <p:extLst>
      <p:ext uri="{BB962C8B-B14F-4D97-AF65-F5344CB8AC3E}">
        <p14:creationId xmlns:p14="http://schemas.microsoft.com/office/powerpoint/2010/main" val="19772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Kennecott Paves the Way</a:t>
            </a:r>
          </a:p>
        </p:txBody>
      </p:sp>
      <p:sp>
        <p:nvSpPr>
          <p:cNvPr id="3" name="Content Placeholder 2"/>
          <p:cNvSpPr>
            <a:spLocks noGrp="1"/>
          </p:cNvSpPr>
          <p:nvPr>
            <p:ph idx="1"/>
          </p:nvPr>
        </p:nvSpPr>
        <p:spPr>
          <a:xfrm>
            <a:off x="838200" y="1825624"/>
            <a:ext cx="5144589" cy="4797245"/>
          </a:xfrm>
        </p:spPr>
        <p:txBody>
          <a:bodyPr>
            <a:normAutofit/>
          </a:bodyPr>
          <a:lstStyle/>
          <a:p>
            <a:r>
              <a:rPr lang="en-US" dirty="0"/>
              <a:t>EPA, UDEQ, and Kennecott initiated a process to address implementation of remedial efforts for quicker cleanup.</a:t>
            </a:r>
          </a:p>
          <a:p>
            <a:endParaRPr lang="en-US" dirty="0"/>
          </a:p>
          <a:p>
            <a:r>
              <a:rPr lang="en-US" dirty="0"/>
              <a:t>Memorandum of Understanding (MOU) – 1995</a:t>
            </a:r>
          </a:p>
          <a:p>
            <a:endParaRPr lang="en-US" dirty="0"/>
          </a:p>
          <a:p>
            <a:r>
              <a:rPr lang="en-US" dirty="0"/>
              <a:t>Leads to the Superfund Alternative Approach</a:t>
            </a:r>
          </a:p>
        </p:txBody>
      </p:sp>
      <p:grpSp>
        <p:nvGrpSpPr>
          <p:cNvPr id="4" name="Group 3"/>
          <p:cNvGrpSpPr/>
          <p:nvPr/>
        </p:nvGrpSpPr>
        <p:grpSpPr>
          <a:xfrm>
            <a:off x="6100355" y="2066885"/>
            <a:ext cx="5812972" cy="4377109"/>
            <a:chOff x="6100355" y="2066885"/>
            <a:chExt cx="5812972" cy="4377109"/>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355" y="2066885"/>
              <a:ext cx="5812972" cy="3877206"/>
            </a:xfrm>
            <a:prstGeom prst="rect">
              <a:avLst/>
            </a:prstGeom>
            <a:effectLst>
              <a:outerShdw blurRad="50800" dist="38100" dir="2700000" algn="tl" rotWithShape="0">
                <a:prstClr val="black">
                  <a:alpha val="40000"/>
                </a:prstClr>
              </a:outerShdw>
            </a:effectLst>
          </p:spPr>
        </p:pic>
        <p:sp>
          <p:nvSpPr>
            <p:cNvPr id="6" name="Rectangle 5"/>
            <p:cNvSpPr/>
            <p:nvPr/>
          </p:nvSpPr>
          <p:spPr>
            <a:xfrm>
              <a:off x="6759687" y="6074662"/>
              <a:ext cx="3971472" cy="369332"/>
            </a:xfrm>
            <a:prstGeom prst="rect">
              <a:avLst/>
            </a:prstGeom>
            <a:effectLst/>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Kennecott reclaimed land. </a:t>
              </a:r>
              <a:r>
                <a:rPr lang="en-US" i="1" dirty="0">
                  <a:latin typeface="Calibri" panose="020F0502020204030204" pitchFamily="34" charset="0"/>
                  <a:ea typeface="Calibri" panose="020F0502020204030204" pitchFamily="34" charset="0"/>
                  <a:cs typeface="Times New Roman" panose="02020603050405020304" pitchFamily="18" charset="0"/>
                </a:rPr>
                <a:t>(Source: EPA)</a:t>
              </a:r>
              <a:endParaRPr lang="en-US" dirty="0"/>
            </a:p>
          </p:txBody>
        </p:sp>
      </p:grpSp>
      <p:sp>
        <p:nvSpPr>
          <p:cNvPr id="7" name="Slide Number Placeholder 6"/>
          <p:cNvSpPr>
            <a:spLocks noGrp="1"/>
          </p:cNvSpPr>
          <p:nvPr>
            <p:ph type="sldNum" sz="quarter" idx="12"/>
          </p:nvPr>
        </p:nvSpPr>
        <p:spPr/>
        <p:txBody>
          <a:bodyPr vert="horz" lIns="91440" tIns="45720" rIns="91440" bIns="45720" rtlCol="0" anchor="ctr"/>
          <a:lstStyle/>
          <a:p>
            <a:pPr algn="r"/>
            <a:fld id="{AB6D2ECD-C9E7-412F-8C88-E537CE636236}" type="slidenum">
              <a:rPr lang="en-US"/>
              <a:pPr algn="r"/>
              <a:t>8</a:t>
            </a:fld>
            <a:endParaRPr lang="en-US" dirty="0"/>
          </a:p>
        </p:txBody>
      </p:sp>
    </p:spTree>
    <p:extLst>
      <p:ext uri="{BB962C8B-B14F-4D97-AF65-F5344CB8AC3E}">
        <p14:creationId xmlns:p14="http://schemas.microsoft.com/office/powerpoint/2010/main" val="79372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vert="horz" lIns="91440" tIns="45720" rIns="91440" bIns="45720" rtlCol="0" anchor="ctr"/>
          <a:lstStyle/>
          <a:p>
            <a:pPr algn="r"/>
            <a:fld id="{AB6D2ECD-C9E7-412F-8C88-E537CE636236}" type="slidenum">
              <a:rPr lang="en-US"/>
              <a:pPr algn="r"/>
              <a:t>9</a:t>
            </a:fld>
            <a:endParaRPr lang="en-US" dirty="0"/>
          </a:p>
        </p:txBody>
      </p:sp>
      <p:sp>
        <p:nvSpPr>
          <p:cNvPr id="14" name="Rectangle 13"/>
          <p:cNvSpPr/>
          <p:nvPr/>
        </p:nvSpPr>
        <p:spPr>
          <a:xfrm>
            <a:off x="0" y="0"/>
            <a:ext cx="78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OU 2</a:t>
            </a:r>
          </a:p>
          <a:p>
            <a:r>
              <a:rPr lang="en-US" dirty="0"/>
              <a:t>OU 2</a:t>
            </a:r>
          </a:p>
          <a:p>
            <a:r>
              <a:rPr lang="en-US" b="1" dirty="0"/>
              <a:t>OU 17</a:t>
            </a:r>
          </a:p>
          <a:p>
            <a:r>
              <a:rPr lang="en-US" dirty="0"/>
              <a:t>OU 17</a:t>
            </a:r>
          </a:p>
          <a:p>
            <a:r>
              <a:rPr lang="en-US" b="1" dirty="0"/>
              <a:t>OU 1</a:t>
            </a:r>
          </a:p>
          <a:p>
            <a:r>
              <a:rPr lang="en-US" dirty="0"/>
              <a:t>OU 1</a:t>
            </a:r>
          </a:p>
          <a:p>
            <a:r>
              <a:rPr lang="en-US" b="1" dirty="0"/>
              <a:t>OU 7</a:t>
            </a:r>
          </a:p>
          <a:p>
            <a:r>
              <a:rPr lang="en-US" dirty="0"/>
              <a:t>7</a:t>
            </a:r>
          </a:p>
        </p:txBody>
      </p:sp>
      <p:grpSp>
        <p:nvGrpSpPr>
          <p:cNvPr id="2" name="Group 1"/>
          <p:cNvGrpSpPr/>
          <p:nvPr/>
        </p:nvGrpSpPr>
        <p:grpSpPr>
          <a:xfrm>
            <a:off x="206642" y="176563"/>
            <a:ext cx="11862907" cy="6504873"/>
            <a:chOff x="206642" y="176563"/>
            <a:chExt cx="11862907" cy="6504873"/>
          </a:xfrm>
        </p:grpSpPr>
        <p:grpSp>
          <p:nvGrpSpPr>
            <p:cNvPr id="9" name="Group 8"/>
            <p:cNvGrpSpPr/>
            <p:nvPr/>
          </p:nvGrpSpPr>
          <p:grpSpPr>
            <a:xfrm>
              <a:off x="10950315" y="187392"/>
              <a:ext cx="807931" cy="3664227"/>
              <a:chOff x="10918858" y="1057692"/>
              <a:chExt cx="466602" cy="211619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t="-6465"/>
              <a:stretch/>
            </p:blipFill>
            <p:spPr>
              <a:xfrm>
                <a:off x="10937146" y="1534915"/>
                <a:ext cx="438912" cy="537459"/>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46548" y="1057692"/>
                <a:ext cx="438912" cy="5048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t="-6594"/>
              <a:stretch/>
            </p:blipFill>
            <p:spPr>
              <a:xfrm>
                <a:off x="10936546" y="2072374"/>
                <a:ext cx="312610" cy="527489"/>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t="-33880"/>
              <a:stretch/>
            </p:blipFill>
            <p:spPr>
              <a:xfrm>
                <a:off x="10918858" y="2498024"/>
                <a:ext cx="418909" cy="675858"/>
              </a:xfrm>
              <a:prstGeom prst="rect">
                <a:avLst/>
              </a:prstGeom>
            </p:spPr>
          </p:pic>
        </p:grpSp>
        <p:grpSp>
          <p:nvGrpSpPr>
            <p:cNvPr id="24" name="Group 23"/>
            <p:cNvGrpSpPr/>
            <p:nvPr/>
          </p:nvGrpSpPr>
          <p:grpSpPr>
            <a:xfrm>
              <a:off x="206642" y="176563"/>
              <a:ext cx="10379609" cy="6504873"/>
              <a:chOff x="173984" y="187392"/>
              <a:chExt cx="10379609" cy="6504873"/>
            </a:xfrm>
          </p:grpSpPr>
          <p:grpSp>
            <p:nvGrpSpPr>
              <p:cNvPr id="6" name="Group 5"/>
              <p:cNvGrpSpPr/>
              <p:nvPr/>
            </p:nvGrpSpPr>
            <p:grpSpPr>
              <a:xfrm>
                <a:off x="173984" y="187392"/>
                <a:ext cx="10379609" cy="6504873"/>
                <a:chOff x="279835" y="917415"/>
                <a:chExt cx="9139502" cy="5727701"/>
              </a:xfrm>
              <a:effectLst>
                <a:outerShdw blurRad="50800" dist="38100" dir="2700000" algn="tl" rotWithShape="0">
                  <a:prstClr val="black">
                    <a:alpha val="40000"/>
                  </a:prstClr>
                </a:outerShdw>
              </a:effectLst>
            </p:grpSpPr>
            <p:pic>
              <p:nvPicPr>
                <p:cNvPr id="3" name="Picture 2"/>
                <p:cNvPicPr>
                  <a:picLocks noChangeAspect="1"/>
                </p:cNvPicPr>
                <p:nvPr/>
              </p:nvPicPr>
              <p:blipFill>
                <a:blip r:embed="rId7"/>
                <a:stretch>
                  <a:fillRect/>
                </a:stretch>
              </p:blipFill>
              <p:spPr>
                <a:xfrm>
                  <a:off x="279835" y="917415"/>
                  <a:ext cx="9139502" cy="5207001"/>
                </a:xfrm>
                <a:prstGeom prst="rect">
                  <a:avLst/>
                </a:prstGeom>
              </p:spPr>
            </p:pic>
            <p:pic>
              <p:nvPicPr>
                <p:cNvPr id="4" name="Picture 3"/>
                <p:cNvPicPr>
                  <a:picLocks noChangeAspect="1"/>
                </p:cNvPicPr>
                <p:nvPr/>
              </p:nvPicPr>
              <p:blipFill>
                <a:blip r:embed="rId8"/>
                <a:stretch>
                  <a:fillRect/>
                </a:stretch>
              </p:blipFill>
              <p:spPr>
                <a:xfrm>
                  <a:off x="279835" y="6124416"/>
                  <a:ext cx="9139502" cy="520700"/>
                </a:xfrm>
                <a:prstGeom prst="rect">
                  <a:avLst/>
                </a:prstGeom>
              </p:spPr>
            </p:pic>
          </p:grpSp>
          <p:sp>
            <p:nvSpPr>
              <p:cNvPr id="23" name="Freeform: Shape 22"/>
              <p:cNvSpPr/>
              <p:nvPr/>
            </p:nvSpPr>
            <p:spPr>
              <a:xfrm>
                <a:off x="4114800" y="3086166"/>
                <a:ext cx="2465556" cy="1252662"/>
              </a:xfrm>
              <a:custGeom>
                <a:avLst/>
                <a:gdLst>
                  <a:gd name="connsiteX0" fmla="*/ 0 w 5669280"/>
                  <a:gd name="connsiteY0" fmla="*/ 129540 h 2880360"/>
                  <a:gd name="connsiteX1" fmla="*/ 30480 w 5669280"/>
                  <a:gd name="connsiteY1" fmla="*/ 571500 h 2880360"/>
                  <a:gd name="connsiteX2" fmla="*/ 510540 w 5669280"/>
                  <a:gd name="connsiteY2" fmla="*/ 563880 h 2880360"/>
                  <a:gd name="connsiteX3" fmla="*/ 777240 w 5669280"/>
                  <a:gd name="connsiteY3" fmla="*/ 617220 h 2880360"/>
                  <a:gd name="connsiteX4" fmla="*/ 906780 w 5669280"/>
                  <a:gd name="connsiteY4" fmla="*/ 601980 h 2880360"/>
                  <a:gd name="connsiteX5" fmla="*/ 975360 w 5669280"/>
                  <a:gd name="connsiteY5" fmla="*/ 594360 h 2880360"/>
                  <a:gd name="connsiteX6" fmla="*/ 1074420 w 5669280"/>
                  <a:gd name="connsiteY6" fmla="*/ 754380 h 2880360"/>
                  <a:gd name="connsiteX7" fmla="*/ 1242060 w 5669280"/>
                  <a:gd name="connsiteY7" fmla="*/ 830580 h 2880360"/>
                  <a:gd name="connsiteX8" fmla="*/ 1234440 w 5669280"/>
                  <a:gd name="connsiteY8" fmla="*/ 1135380 h 2880360"/>
                  <a:gd name="connsiteX9" fmla="*/ 876300 w 5669280"/>
                  <a:gd name="connsiteY9" fmla="*/ 1143000 h 2880360"/>
                  <a:gd name="connsiteX10" fmla="*/ 640080 w 5669280"/>
                  <a:gd name="connsiteY10" fmla="*/ 1257300 h 2880360"/>
                  <a:gd name="connsiteX11" fmla="*/ 99060 w 5669280"/>
                  <a:gd name="connsiteY11" fmla="*/ 1257300 h 2880360"/>
                  <a:gd name="connsiteX12" fmla="*/ 38100 w 5669280"/>
                  <a:gd name="connsiteY12" fmla="*/ 1470660 h 2880360"/>
                  <a:gd name="connsiteX13" fmla="*/ 38100 w 5669280"/>
                  <a:gd name="connsiteY13" fmla="*/ 2186940 h 2880360"/>
                  <a:gd name="connsiteX14" fmla="*/ 381000 w 5669280"/>
                  <a:gd name="connsiteY14" fmla="*/ 2194560 h 2880360"/>
                  <a:gd name="connsiteX15" fmla="*/ 388620 w 5669280"/>
                  <a:gd name="connsiteY15" fmla="*/ 2865120 h 2880360"/>
                  <a:gd name="connsiteX16" fmla="*/ 2194560 w 5669280"/>
                  <a:gd name="connsiteY16" fmla="*/ 2880360 h 2880360"/>
                  <a:gd name="connsiteX17" fmla="*/ 2179320 w 5669280"/>
                  <a:gd name="connsiteY17" fmla="*/ 2697480 h 2880360"/>
                  <a:gd name="connsiteX18" fmla="*/ 2179320 w 5669280"/>
                  <a:gd name="connsiteY18" fmla="*/ 2255520 h 2880360"/>
                  <a:gd name="connsiteX19" fmla="*/ 2781300 w 5669280"/>
                  <a:gd name="connsiteY19" fmla="*/ 2255520 h 2880360"/>
                  <a:gd name="connsiteX20" fmla="*/ 2788920 w 5669280"/>
                  <a:gd name="connsiteY20" fmla="*/ 2872740 h 2880360"/>
                  <a:gd name="connsiteX21" fmla="*/ 4846320 w 5669280"/>
                  <a:gd name="connsiteY21" fmla="*/ 2880360 h 2880360"/>
                  <a:gd name="connsiteX22" fmla="*/ 4853940 w 5669280"/>
                  <a:gd name="connsiteY22" fmla="*/ 2202180 h 2880360"/>
                  <a:gd name="connsiteX23" fmla="*/ 5273040 w 5669280"/>
                  <a:gd name="connsiteY23" fmla="*/ 2202180 h 2880360"/>
                  <a:gd name="connsiteX24" fmla="*/ 5387340 w 5669280"/>
                  <a:gd name="connsiteY24" fmla="*/ 2225040 h 2880360"/>
                  <a:gd name="connsiteX25" fmla="*/ 5600700 w 5669280"/>
                  <a:gd name="connsiteY25" fmla="*/ 2217420 h 2880360"/>
                  <a:gd name="connsiteX26" fmla="*/ 5669280 w 5669280"/>
                  <a:gd name="connsiteY26" fmla="*/ 2255520 h 2880360"/>
                  <a:gd name="connsiteX27" fmla="*/ 5669280 w 5669280"/>
                  <a:gd name="connsiteY27" fmla="*/ 2133600 h 2880360"/>
                  <a:gd name="connsiteX28" fmla="*/ 5615940 w 5669280"/>
                  <a:gd name="connsiteY28" fmla="*/ 2156460 h 2880360"/>
                  <a:gd name="connsiteX29" fmla="*/ 5433060 w 5669280"/>
                  <a:gd name="connsiteY29" fmla="*/ 2141220 h 2880360"/>
                  <a:gd name="connsiteX30" fmla="*/ 5196840 w 5669280"/>
                  <a:gd name="connsiteY30" fmla="*/ 2065020 h 2880360"/>
                  <a:gd name="connsiteX31" fmla="*/ 5196840 w 5669280"/>
                  <a:gd name="connsiteY31" fmla="*/ 1836420 h 2880360"/>
                  <a:gd name="connsiteX32" fmla="*/ 5532120 w 5669280"/>
                  <a:gd name="connsiteY32" fmla="*/ 1836420 h 2880360"/>
                  <a:gd name="connsiteX33" fmla="*/ 5532120 w 5669280"/>
                  <a:gd name="connsiteY33" fmla="*/ 1242060 h 2880360"/>
                  <a:gd name="connsiteX34" fmla="*/ 4907280 w 5669280"/>
                  <a:gd name="connsiteY34" fmla="*/ 121920 h 2880360"/>
                  <a:gd name="connsiteX35" fmla="*/ 2674620 w 5669280"/>
                  <a:gd name="connsiteY35" fmla="*/ 129540 h 2880360"/>
                  <a:gd name="connsiteX36" fmla="*/ 2667000 w 5669280"/>
                  <a:gd name="connsiteY36" fmla="*/ 0 h 2880360"/>
                  <a:gd name="connsiteX37" fmla="*/ 2606040 w 5669280"/>
                  <a:gd name="connsiteY37" fmla="*/ 7620 h 2880360"/>
                  <a:gd name="connsiteX38" fmla="*/ 2598420 w 5669280"/>
                  <a:gd name="connsiteY38" fmla="*/ 129540 h 2880360"/>
                  <a:gd name="connsiteX39" fmla="*/ 0 w 5669280"/>
                  <a:gd name="connsiteY39" fmla="*/ 129540 h 28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69280" h="2880360">
                    <a:moveTo>
                      <a:pt x="0" y="129540"/>
                    </a:moveTo>
                    <a:lnTo>
                      <a:pt x="30480" y="571500"/>
                    </a:lnTo>
                    <a:lnTo>
                      <a:pt x="510540" y="563880"/>
                    </a:lnTo>
                    <a:lnTo>
                      <a:pt x="777240" y="617220"/>
                    </a:lnTo>
                    <a:lnTo>
                      <a:pt x="906780" y="601980"/>
                    </a:lnTo>
                    <a:lnTo>
                      <a:pt x="975360" y="594360"/>
                    </a:lnTo>
                    <a:lnTo>
                      <a:pt x="1074420" y="754380"/>
                    </a:lnTo>
                    <a:lnTo>
                      <a:pt x="1242060" y="830580"/>
                    </a:lnTo>
                    <a:lnTo>
                      <a:pt x="1234440" y="1135380"/>
                    </a:lnTo>
                    <a:lnTo>
                      <a:pt x="876300" y="1143000"/>
                    </a:lnTo>
                    <a:lnTo>
                      <a:pt x="640080" y="1257300"/>
                    </a:lnTo>
                    <a:lnTo>
                      <a:pt x="99060" y="1257300"/>
                    </a:lnTo>
                    <a:lnTo>
                      <a:pt x="38100" y="1470660"/>
                    </a:lnTo>
                    <a:lnTo>
                      <a:pt x="38100" y="2186940"/>
                    </a:lnTo>
                    <a:lnTo>
                      <a:pt x="381000" y="2194560"/>
                    </a:lnTo>
                    <a:lnTo>
                      <a:pt x="388620" y="2865120"/>
                    </a:lnTo>
                    <a:lnTo>
                      <a:pt x="2194560" y="2880360"/>
                    </a:lnTo>
                    <a:lnTo>
                      <a:pt x="2179320" y="2697480"/>
                    </a:lnTo>
                    <a:lnTo>
                      <a:pt x="2179320" y="2255520"/>
                    </a:lnTo>
                    <a:lnTo>
                      <a:pt x="2781300" y="2255520"/>
                    </a:lnTo>
                    <a:lnTo>
                      <a:pt x="2788920" y="2872740"/>
                    </a:lnTo>
                    <a:lnTo>
                      <a:pt x="4846320" y="2880360"/>
                    </a:lnTo>
                    <a:lnTo>
                      <a:pt x="4853940" y="2202180"/>
                    </a:lnTo>
                    <a:lnTo>
                      <a:pt x="5273040" y="2202180"/>
                    </a:lnTo>
                    <a:lnTo>
                      <a:pt x="5387340" y="2225040"/>
                    </a:lnTo>
                    <a:lnTo>
                      <a:pt x="5600700" y="2217420"/>
                    </a:lnTo>
                    <a:lnTo>
                      <a:pt x="5669280" y="2255520"/>
                    </a:lnTo>
                    <a:lnTo>
                      <a:pt x="5669280" y="2133600"/>
                    </a:lnTo>
                    <a:lnTo>
                      <a:pt x="5615940" y="2156460"/>
                    </a:lnTo>
                    <a:lnTo>
                      <a:pt x="5433060" y="2141220"/>
                    </a:lnTo>
                    <a:lnTo>
                      <a:pt x="5196840" y="2065020"/>
                    </a:lnTo>
                    <a:lnTo>
                      <a:pt x="5196840" y="1836420"/>
                    </a:lnTo>
                    <a:lnTo>
                      <a:pt x="5532120" y="1836420"/>
                    </a:lnTo>
                    <a:lnTo>
                      <a:pt x="5532120" y="1242060"/>
                    </a:lnTo>
                    <a:lnTo>
                      <a:pt x="4907280" y="121920"/>
                    </a:lnTo>
                    <a:lnTo>
                      <a:pt x="2674620" y="129540"/>
                    </a:lnTo>
                    <a:lnTo>
                      <a:pt x="2667000" y="0"/>
                    </a:lnTo>
                    <a:lnTo>
                      <a:pt x="2606040" y="7620"/>
                    </a:lnTo>
                    <a:lnTo>
                      <a:pt x="2598420" y="129540"/>
                    </a:lnTo>
                    <a:lnTo>
                      <a:pt x="0" y="129540"/>
                    </a:lnTo>
                    <a:close/>
                  </a:path>
                </a:pathLst>
              </a:cu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11168902" y="4284627"/>
              <a:ext cx="288176" cy="304014"/>
            </a:xfrm>
            <a:prstGeom prst="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0686957" y="3851619"/>
              <a:ext cx="138259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Daybreak</a:t>
              </a:r>
            </a:p>
          </p:txBody>
        </p:sp>
      </p:grpSp>
    </p:spTree>
    <p:extLst>
      <p:ext uri="{BB962C8B-B14F-4D97-AF65-F5344CB8AC3E}">
        <p14:creationId xmlns:p14="http://schemas.microsoft.com/office/powerpoint/2010/main" val="2521938074"/>
      </p:ext>
    </p:extLst>
  </p:cSld>
  <p:clrMapOvr>
    <a:masterClrMapping/>
  </p:clrMapOvr>
</p:sld>
</file>

<file path=ppt/theme/theme1.xml><?xml version="1.0" encoding="utf-8"?>
<a:theme xmlns:a="http://schemas.openxmlformats.org/drawingml/2006/main" name="2016 December Webina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December Webinar Template" id="{D9745AFA-CB37-4084-9D74-0F54AF0DB6D3}" vid="{847D4E3C-1C1B-4F0A-88FB-50474461A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556C2F6-9997-4267-AE94-83F6EA39A579}">
  <ds:schemaRefs>
    <ds:schemaRef ds:uri="ESRI.ArcGIS.Mapping.OfficeIntegration.PowerPointInfo"/>
  </ds:schemaRefs>
</ds:datastoreItem>
</file>

<file path=customXml/itemProps10.xml><?xml version="1.0" encoding="utf-8"?>
<ds:datastoreItem xmlns:ds="http://schemas.openxmlformats.org/officeDocument/2006/customXml" ds:itemID="{DCA01032-AC58-46B9-AD86-9A5E17CD0DB1}">
  <ds:schemaRefs>
    <ds:schemaRef ds:uri="ESRI.ArcGIS.Mapping.OfficeIntegration.PowerPointInfo"/>
  </ds:schemaRefs>
</ds:datastoreItem>
</file>

<file path=customXml/itemProps11.xml><?xml version="1.0" encoding="utf-8"?>
<ds:datastoreItem xmlns:ds="http://schemas.openxmlformats.org/officeDocument/2006/customXml" ds:itemID="{4A45971D-ABBE-4FF5-A105-C372B7B9A63F}">
  <ds:schemaRefs>
    <ds:schemaRef ds:uri="ESRI.ArcGIS.Mapping.OfficeIntegration.PowerPointInfo"/>
  </ds:schemaRefs>
</ds:datastoreItem>
</file>

<file path=customXml/itemProps12.xml><?xml version="1.0" encoding="utf-8"?>
<ds:datastoreItem xmlns:ds="http://schemas.openxmlformats.org/officeDocument/2006/customXml" ds:itemID="{E3F5063F-C2ED-47A4-B434-5718E5DB7E01}">
  <ds:schemaRefs>
    <ds:schemaRef ds:uri="ESRI.ArcGIS.Mapping.OfficeIntegration.PowerPointInfo"/>
  </ds:schemaRefs>
</ds:datastoreItem>
</file>

<file path=customXml/itemProps13.xml><?xml version="1.0" encoding="utf-8"?>
<ds:datastoreItem xmlns:ds="http://schemas.openxmlformats.org/officeDocument/2006/customXml" ds:itemID="{8C167A89-4657-4AF3-AEB4-FC8562713063}">
  <ds:schemaRefs>
    <ds:schemaRef ds:uri="ESRI.ArcGIS.Mapping.OfficeIntegration.PowerPointInfo"/>
  </ds:schemaRefs>
</ds:datastoreItem>
</file>

<file path=customXml/itemProps14.xml><?xml version="1.0" encoding="utf-8"?>
<ds:datastoreItem xmlns:ds="http://schemas.openxmlformats.org/officeDocument/2006/customXml" ds:itemID="{07E9630F-450A-4B4D-AAE2-97875CC9CFA4}">
  <ds:schemaRefs>
    <ds:schemaRef ds:uri="ESRI.ArcGIS.Mapping.OfficeIntegration.PowerPointInfo"/>
  </ds:schemaRefs>
</ds:datastoreItem>
</file>

<file path=customXml/itemProps15.xml><?xml version="1.0" encoding="utf-8"?>
<ds:datastoreItem xmlns:ds="http://schemas.openxmlformats.org/officeDocument/2006/customXml" ds:itemID="{CFD9A5ED-6CE5-434B-9C16-1DE7D6ECB597}">
  <ds:schemaRefs>
    <ds:schemaRef ds:uri="ESRI.ArcGIS.Mapping.OfficeIntegration.PowerPointInfo"/>
  </ds:schemaRefs>
</ds:datastoreItem>
</file>

<file path=customXml/itemProps16.xml><?xml version="1.0" encoding="utf-8"?>
<ds:datastoreItem xmlns:ds="http://schemas.openxmlformats.org/officeDocument/2006/customXml" ds:itemID="{1B7D5474-3B5D-4E9E-A596-C103A1319515}">
  <ds:schemaRefs>
    <ds:schemaRef ds:uri="ESRI.ArcGIS.Mapping.OfficeIntegration.PowerPointInfo"/>
  </ds:schemaRefs>
</ds:datastoreItem>
</file>

<file path=customXml/itemProps17.xml><?xml version="1.0" encoding="utf-8"?>
<ds:datastoreItem xmlns:ds="http://schemas.openxmlformats.org/officeDocument/2006/customXml" ds:itemID="{FDECE1F5-E185-4FE9-A00D-09151AF6BE38}">
  <ds:schemaRefs>
    <ds:schemaRef ds:uri="ESRI.ArcGIS.Mapping.OfficeIntegration.PowerPointInfo"/>
  </ds:schemaRefs>
</ds:datastoreItem>
</file>

<file path=customXml/itemProps18.xml><?xml version="1.0" encoding="utf-8"?>
<ds:datastoreItem xmlns:ds="http://schemas.openxmlformats.org/officeDocument/2006/customXml" ds:itemID="{43F34866-F3CE-4A98-B018-72CA489FE758}">
  <ds:schemaRefs>
    <ds:schemaRef ds:uri="ESRI.ArcGIS.Mapping.OfficeIntegration.PowerPointInfo"/>
  </ds:schemaRefs>
</ds:datastoreItem>
</file>

<file path=customXml/itemProps19.xml><?xml version="1.0" encoding="utf-8"?>
<ds:datastoreItem xmlns:ds="http://schemas.openxmlformats.org/officeDocument/2006/customXml" ds:itemID="{5B01CE09-B6DD-481C-B6E3-384420B13FFE}">
  <ds:schemaRefs>
    <ds:schemaRef ds:uri="ESRI.ArcGIS.Mapping.OfficeIntegration.PowerPointInfo"/>
  </ds:schemaRefs>
</ds:datastoreItem>
</file>

<file path=customXml/itemProps2.xml><?xml version="1.0" encoding="utf-8"?>
<ds:datastoreItem xmlns:ds="http://schemas.openxmlformats.org/officeDocument/2006/customXml" ds:itemID="{05199731-071D-4CDF-91EA-6B62FDFC7217}">
  <ds:schemaRefs>
    <ds:schemaRef ds:uri="ESRI.ArcGIS.Mapping.OfficeIntegration.PowerPointInfo"/>
  </ds:schemaRefs>
</ds:datastoreItem>
</file>

<file path=customXml/itemProps20.xml><?xml version="1.0" encoding="utf-8"?>
<ds:datastoreItem xmlns:ds="http://schemas.openxmlformats.org/officeDocument/2006/customXml" ds:itemID="{E3B26D07-DC18-4D8B-896E-0F15D4E1C5A2}">
  <ds:schemaRefs>
    <ds:schemaRef ds:uri="ESRI.ArcGIS.Mapping.OfficeIntegration.PowerPointInfo"/>
  </ds:schemaRefs>
</ds:datastoreItem>
</file>

<file path=customXml/itemProps21.xml><?xml version="1.0" encoding="utf-8"?>
<ds:datastoreItem xmlns:ds="http://schemas.openxmlformats.org/officeDocument/2006/customXml" ds:itemID="{96855037-B36F-47A6-8E8E-9AF6C56F349F}">
  <ds:schemaRefs>
    <ds:schemaRef ds:uri="ESRI.ArcGIS.Mapping.OfficeIntegration.PowerPointInfo"/>
  </ds:schemaRefs>
</ds:datastoreItem>
</file>

<file path=customXml/itemProps22.xml><?xml version="1.0" encoding="utf-8"?>
<ds:datastoreItem xmlns:ds="http://schemas.openxmlformats.org/officeDocument/2006/customXml" ds:itemID="{A1F58F51-CD51-448F-9364-AD2F8569D657}">
  <ds:schemaRefs>
    <ds:schemaRef ds:uri="ESRI.ArcGIS.Mapping.OfficeIntegration.PowerPointInfo"/>
  </ds:schemaRefs>
</ds:datastoreItem>
</file>

<file path=customXml/itemProps23.xml><?xml version="1.0" encoding="utf-8"?>
<ds:datastoreItem xmlns:ds="http://schemas.openxmlformats.org/officeDocument/2006/customXml" ds:itemID="{2AA37419-F8F8-41CC-B612-B29D23E736E1}">
  <ds:schemaRefs>
    <ds:schemaRef ds:uri="ESRI.ArcGIS.Mapping.OfficeIntegration.PowerPointInfo"/>
  </ds:schemaRefs>
</ds:datastoreItem>
</file>

<file path=customXml/itemProps3.xml><?xml version="1.0" encoding="utf-8"?>
<ds:datastoreItem xmlns:ds="http://schemas.openxmlformats.org/officeDocument/2006/customXml" ds:itemID="{7F500B86-D35E-4AD7-8495-6033204CCA4B}">
  <ds:schemaRefs>
    <ds:schemaRef ds:uri="ESRI.ArcGIS.Mapping.OfficeIntegration.PowerPointInfo"/>
  </ds:schemaRefs>
</ds:datastoreItem>
</file>

<file path=customXml/itemProps4.xml><?xml version="1.0" encoding="utf-8"?>
<ds:datastoreItem xmlns:ds="http://schemas.openxmlformats.org/officeDocument/2006/customXml" ds:itemID="{60309B24-FEB1-4438-9DA2-30ADF9DED656}">
  <ds:schemaRefs>
    <ds:schemaRef ds:uri="ESRI.ArcGIS.Mapping.OfficeIntegration.PowerPointInfo"/>
  </ds:schemaRefs>
</ds:datastoreItem>
</file>

<file path=customXml/itemProps5.xml><?xml version="1.0" encoding="utf-8"?>
<ds:datastoreItem xmlns:ds="http://schemas.openxmlformats.org/officeDocument/2006/customXml" ds:itemID="{90B53F32-5849-4085-9E8C-FF1A58EA1F53}">
  <ds:schemaRefs>
    <ds:schemaRef ds:uri="ESRI.ArcGIS.Mapping.OfficeIntegration.PowerPointInfo"/>
  </ds:schemaRefs>
</ds:datastoreItem>
</file>

<file path=customXml/itemProps6.xml><?xml version="1.0" encoding="utf-8"?>
<ds:datastoreItem xmlns:ds="http://schemas.openxmlformats.org/officeDocument/2006/customXml" ds:itemID="{EFC04324-09E5-4F99-A2CA-5AF465A79304}">
  <ds:schemaRefs>
    <ds:schemaRef ds:uri="ESRI.ArcGIS.Mapping.OfficeIntegration.PowerPointInfo"/>
  </ds:schemaRefs>
</ds:datastoreItem>
</file>

<file path=customXml/itemProps7.xml><?xml version="1.0" encoding="utf-8"?>
<ds:datastoreItem xmlns:ds="http://schemas.openxmlformats.org/officeDocument/2006/customXml" ds:itemID="{BB0C9097-0C42-4538-82BD-359DBB9AE90C}">
  <ds:schemaRefs>
    <ds:schemaRef ds:uri="ESRI.ArcGIS.Mapping.OfficeIntegration.PowerPointInfo"/>
  </ds:schemaRefs>
</ds:datastoreItem>
</file>

<file path=customXml/itemProps8.xml><?xml version="1.0" encoding="utf-8"?>
<ds:datastoreItem xmlns:ds="http://schemas.openxmlformats.org/officeDocument/2006/customXml" ds:itemID="{04740224-34F7-4AAD-A2BF-A0A79DBE0875}">
  <ds:schemaRefs>
    <ds:schemaRef ds:uri="ESRI.ArcGIS.Mapping.OfficeIntegration.PowerPointInfo"/>
  </ds:schemaRefs>
</ds:datastoreItem>
</file>

<file path=customXml/itemProps9.xml><?xml version="1.0" encoding="utf-8"?>
<ds:datastoreItem xmlns:ds="http://schemas.openxmlformats.org/officeDocument/2006/customXml" ds:itemID="{F62461B4-51AE-4573-A678-CB533FC7E4F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2016 December Webinar Template</Template>
  <TotalTime>1514</TotalTime>
  <Words>1501</Words>
  <Application>Microsoft Office PowerPoint</Application>
  <PresentationFormat>Widescreen</PresentationFormat>
  <Paragraphs>143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Calibri</vt:lpstr>
      <vt:lpstr>Calibri Light</vt:lpstr>
      <vt:lpstr>Times New Roman</vt:lpstr>
      <vt:lpstr>2016 December Webinar Template</vt:lpstr>
      <vt:lpstr>Re-imagining Mining Sites: Kennecott North and South Zones </vt:lpstr>
      <vt:lpstr>PowerPoint Presentation</vt:lpstr>
      <vt:lpstr>Kennecott North Zone Background</vt:lpstr>
      <vt:lpstr>PowerPoint Presentation</vt:lpstr>
      <vt:lpstr>Kennecott South Zone Background</vt:lpstr>
      <vt:lpstr>PowerPoint Presentation</vt:lpstr>
      <vt:lpstr>Kennecott South Zone Background (cont.) </vt:lpstr>
      <vt:lpstr>Kennecott Paves the Way</vt:lpstr>
      <vt:lpstr>PowerPoint Presentation</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Alfano</dc:creator>
  <cp:lastModifiedBy>Sarah Alfano</cp:lastModifiedBy>
  <cp:revision>112</cp:revision>
  <cp:lastPrinted>2016-11-25T18:34:20Z</cp:lastPrinted>
  <dcterms:created xsi:type="dcterms:W3CDTF">2016-11-04T20:26:41Z</dcterms:created>
  <dcterms:modified xsi:type="dcterms:W3CDTF">2016-12-02T16:48:31Z</dcterms:modified>
</cp:coreProperties>
</file>